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24"/>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457200" algn="l" defTabSz="449263"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914400" algn="l" defTabSz="449263"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371600" algn="l" defTabSz="449263"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1828800" algn="l" defTabSz="449263" rtl="0" fontAlgn="base">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10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074" name="Rectangle 2"/>
          <p:cNvSpPr>
            <a:spLocks noGrp="1" noChangeArrowheads="1"/>
          </p:cNvSpPr>
          <p:nvPr>
            <p:ph type="sldImg"/>
          </p:nvPr>
        </p:nvSpPr>
        <p:spPr bwMode="auto">
          <a:xfrm>
            <a:off x="-11798300" y="-11796713"/>
            <a:ext cx="11796712" cy="1249045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5" name="Rectangle 3"/>
          <p:cNvSpPr>
            <a:spLocks noGrp="1" noChangeArrowheads="1"/>
          </p:cNvSpPr>
          <p:nvPr>
            <p:ph type="body"/>
          </p:nvPr>
        </p:nvSpPr>
        <p:spPr bwMode="auto">
          <a:xfrm>
            <a:off x="685800" y="4343400"/>
            <a:ext cx="5483225" cy="4111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s-ES" smtClean="0"/>
          </a:p>
        </p:txBody>
      </p:sp>
    </p:spTree>
    <p:extLst>
      <p:ext uri="{BB962C8B-B14F-4D97-AF65-F5344CB8AC3E}">
        <p14:creationId xmlns:p14="http://schemas.microsoft.com/office/powerpoint/2010/main" val="1680211677"/>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25602"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8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7890"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3"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8914"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9938"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5"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41986"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0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43010"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45058"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46082"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26626"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27650"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28674"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29698"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0722"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2770"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3794"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35842" name="Rectangle 2"/>
          <p:cNvSpPr txBox="1">
            <a:spLocks noChangeArrowheads="1"/>
          </p:cNvSpPr>
          <p:nvPr>
            <p:ph type="body"/>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74B829F7-75D7-4305-8AD1-0622A01C9853}" type="slidenum">
              <a:rPr lang="en-GB"/>
              <a:pPr/>
              <a:t>‹Nº›</a:t>
            </a:fld>
            <a:endParaRPr lang="en-GB"/>
          </a:p>
        </p:txBody>
      </p:sp>
    </p:spTree>
    <p:extLst>
      <p:ext uri="{BB962C8B-B14F-4D97-AF65-F5344CB8AC3E}">
        <p14:creationId xmlns:p14="http://schemas.microsoft.com/office/powerpoint/2010/main" val="1489310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674B3846-BBCB-4D64-A2B8-42B40612437B}" type="slidenum">
              <a:rPr lang="en-GB"/>
              <a:pPr/>
              <a:t>‹Nº›</a:t>
            </a:fld>
            <a:endParaRPr lang="en-GB"/>
          </a:p>
        </p:txBody>
      </p:sp>
    </p:spTree>
    <p:extLst>
      <p:ext uri="{BB962C8B-B14F-4D97-AF65-F5344CB8AC3E}">
        <p14:creationId xmlns:p14="http://schemas.microsoft.com/office/powerpoint/2010/main" val="4214309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0213" y="234950"/>
            <a:ext cx="1903412" cy="5751513"/>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1066800" y="234950"/>
            <a:ext cx="5561013" cy="575151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D2A449EB-CAF6-45D0-B7FA-8A55E0F823FA}" type="slidenum">
              <a:rPr lang="en-GB"/>
              <a:pPr/>
              <a:t>‹Nº›</a:t>
            </a:fld>
            <a:endParaRPr lang="en-GB"/>
          </a:p>
        </p:txBody>
      </p:sp>
    </p:spTree>
    <p:extLst>
      <p:ext uri="{BB962C8B-B14F-4D97-AF65-F5344CB8AC3E}">
        <p14:creationId xmlns:p14="http://schemas.microsoft.com/office/powerpoint/2010/main" val="424278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DFE157C7-C23A-4BA5-804D-3BCF0D448930}" type="slidenum">
              <a:rPr lang="en-GB"/>
              <a:pPr/>
              <a:t>‹Nº›</a:t>
            </a:fld>
            <a:endParaRPr lang="en-GB"/>
          </a:p>
        </p:txBody>
      </p:sp>
    </p:spTree>
    <p:extLst>
      <p:ext uri="{BB962C8B-B14F-4D97-AF65-F5344CB8AC3E}">
        <p14:creationId xmlns:p14="http://schemas.microsoft.com/office/powerpoint/2010/main" val="35579497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4BFF0721-8401-41E5-9B6B-567F90CA1A37}" type="slidenum">
              <a:rPr lang="en-GB"/>
              <a:pPr/>
              <a:t>‹Nº›</a:t>
            </a:fld>
            <a:endParaRPr lang="en-GB"/>
          </a:p>
        </p:txBody>
      </p:sp>
    </p:spTree>
    <p:extLst>
      <p:ext uri="{BB962C8B-B14F-4D97-AF65-F5344CB8AC3E}">
        <p14:creationId xmlns:p14="http://schemas.microsoft.com/office/powerpoint/2010/main" val="1213099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0A40BB3D-BDFB-475E-8B60-6E9483B56A39}" type="slidenum">
              <a:rPr lang="en-GB"/>
              <a:pPr/>
              <a:t>‹Nº›</a:t>
            </a:fld>
            <a:endParaRPr lang="en-GB"/>
          </a:p>
        </p:txBody>
      </p:sp>
    </p:spTree>
    <p:extLst>
      <p:ext uri="{BB962C8B-B14F-4D97-AF65-F5344CB8AC3E}">
        <p14:creationId xmlns:p14="http://schemas.microsoft.com/office/powerpoint/2010/main" val="30656305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4963"/>
            <a:ext cx="4037013"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6613" y="1604963"/>
            <a:ext cx="4037012" cy="4522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idx="10"/>
          </p:nvPr>
        </p:nvSpPr>
        <p:spPr/>
        <p:txBody>
          <a:bodyPr/>
          <a:lstStyle>
            <a:lvl1pPr>
              <a:defRPr/>
            </a:lvl1pPr>
          </a:lstStyle>
          <a:p>
            <a:endParaRPr lang="en-GB"/>
          </a:p>
        </p:txBody>
      </p:sp>
      <p:sp>
        <p:nvSpPr>
          <p:cNvPr id="6" name="5 Marcador de pie de página"/>
          <p:cNvSpPr>
            <a:spLocks noGrp="1"/>
          </p:cNvSpPr>
          <p:nvPr>
            <p:ph type="ftr" idx="11"/>
          </p:nvPr>
        </p:nvSpPr>
        <p:spPr/>
        <p:txBody>
          <a:bodyPr/>
          <a:lstStyle>
            <a:lvl1pPr>
              <a:defRPr/>
            </a:lvl1pPr>
          </a:lstStyle>
          <a:p>
            <a:endParaRPr lang="en-GB"/>
          </a:p>
        </p:txBody>
      </p:sp>
      <p:sp>
        <p:nvSpPr>
          <p:cNvPr id="7" name="6 Marcador de número de diapositiva"/>
          <p:cNvSpPr>
            <a:spLocks noGrp="1"/>
          </p:cNvSpPr>
          <p:nvPr>
            <p:ph type="sldNum" idx="12"/>
          </p:nvPr>
        </p:nvSpPr>
        <p:spPr/>
        <p:txBody>
          <a:bodyPr/>
          <a:lstStyle>
            <a:lvl1pPr>
              <a:defRPr/>
            </a:lvl1pPr>
          </a:lstStyle>
          <a:p>
            <a:fld id="{0DCFD597-3D87-41AA-B6D6-492E2FD7E5AB}" type="slidenum">
              <a:rPr lang="en-GB"/>
              <a:pPr/>
              <a:t>‹Nº›</a:t>
            </a:fld>
            <a:endParaRPr lang="en-GB"/>
          </a:p>
        </p:txBody>
      </p:sp>
    </p:spTree>
    <p:extLst>
      <p:ext uri="{BB962C8B-B14F-4D97-AF65-F5344CB8AC3E}">
        <p14:creationId xmlns:p14="http://schemas.microsoft.com/office/powerpoint/2010/main" val="36666540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idx="10"/>
          </p:nvPr>
        </p:nvSpPr>
        <p:spPr/>
        <p:txBody>
          <a:bodyPr/>
          <a:lstStyle>
            <a:lvl1pPr>
              <a:defRPr/>
            </a:lvl1pPr>
          </a:lstStyle>
          <a:p>
            <a:endParaRPr lang="en-GB"/>
          </a:p>
        </p:txBody>
      </p:sp>
      <p:sp>
        <p:nvSpPr>
          <p:cNvPr id="8" name="7 Marcador de pie de página"/>
          <p:cNvSpPr>
            <a:spLocks noGrp="1"/>
          </p:cNvSpPr>
          <p:nvPr>
            <p:ph type="ftr" idx="11"/>
          </p:nvPr>
        </p:nvSpPr>
        <p:spPr/>
        <p:txBody>
          <a:bodyPr/>
          <a:lstStyle>
            <a:lvl1pPr>
              <a:defRPr/>
            </a:lvl1pPr>
          </a:lstStyle>
          <a:p>
            <a:endParaRPr lang="en-GB"/>
          </a:p>
        </p:txBody>
      </p:sp>
      <p:sp>
        <p:nvSpPr>
          <p:cNvPr id="9" name="8 Marcador de número de diapositiva"/>
          <p:cNvSpPr>
            <a:spLocks noGrp="1"/>
          </p:cNvSpPr>
          <p:nvPr>
            <p:ph type="sldNum" idx="12"/>
          </p:nvPr>
        </p:nvSpPr>
        <p:spPr/>
        <p:txBody>
          <a:bodyPr/>
          <a:lstStyle>
            <a:lvl1pPr>
              <a:defRPr/>
            </a:lvl1pPr>
          </a:lstStyle>
          <a:p>
            <a:fld id="{74F84B3E-D34A-4A83-B164-5AC35DEAC21C}" type="slidenum">
              <a:rPr lang="en-GB"/>
              <a:pPr/>
              <a:t>‹Nº›</a:t>
            </a:fld>
            <a:endParaRPr lang="en-GB"/>
          </a:p>
        </p:txBody>
      </p:sp>
    </p:spTree>
    <p:extLst>
      <p:ext uri="{BB962C8B-B14F-4D97-AF65-F5344CB8AC3E}">
        <p14:creationId xmlns:p14="http://schemas.microsoft.com/office/powerpoint/2010/main" val="18971193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idx="10"/>
          </p:nvPr>
        </p:nvSpPr>
        <p:spPr/>
        <p:txBody>
          <a:bodyPr/>
          <a:lstStyle>
            <a:lvl1pPr>
              <a:defRPr/>
            </a:lvl1pPr>
          </a:lstStyle>
          <a:p>
            <a:endParaRPr lang="en-GB"/>
          </a:p>
        </p:txBody>
      </p:sp>
      <p:sp>
        <p:nvSpPr>
          <p:cNvPr id="4" name="3 Marcador de pie de página"/>
          <p:cNvSpPr>
            <a:spLocks noGrp="1"/>
          </p:cNvSpPr>
          <p:nvPr>
            <p:ph type="ftr" idx="11"/>
          </p:nvPr>
        </p:nvSpPr>
        <p:spPr/>
        <p:txBody>
          <a:bodyPr/>
          <a:lstStyle>
            <a:lvl1pPr>
              <a:defRPr/>
            </a:lvl1pPr>
          </a:lstStyle>
          <a:p>
            <a:endParaRPr lang="en-GB"/>
          </a:p>
        </p:txBody>
      </p:sp>
      <p:sp>
        <p:nvSpPr>
          <p:cNvPr id="5" name="4 Marcador de número de diapositiva"/>
          <p:cNvSpPr>
            <a:spLocks noGrp="1"/>
          </p:cNvSpPr>
          <p:nvPr>
            <p:ph type="sldNum" idx="12"/>
          </p:nvPr>
        </p:nvSpPr>
        <p:spPr/>
        <p:txBody>
          <a:bodyPr/>
          <a:lstStyle>
            <a:lvl1pPr>
              <a:defRPr/>
            </a:lvl1pPr>
          </a:lstStyle>
          <a:p>
            <a:fld id="{E4E7904C-1EBC-4C4B-82E0-9A30D8D3F524}" type="slidenum">
              <a:rPr lang="en-GB"/>
              <a:pPr/>
              <a:t>‹Nº›</a:t>
            </a:fld>
            <a:endParaRPr lang="en-GB"/>
          </a:p>
        </p:txBody>
      </p:sp>
    </p:spTree>
    <p:extLst>
      <p:ext uri="{BB962C8B-B14F-4D97-AF65-F5344CB8AC3E}">
        <p14:creationId xmlns:p14="http://schemas.microsoft.com/office/powerpoint/2010/main" val="27646339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idx="10"/>
          </p:nvPr>
        </p:nvSpPr>
        <p:spPr/>
        <p:txBody>
          <a:bodyPr/>
          <a:lstStyle>
            <a:lvl1pPr>
              <a:defRPr/>
            </a:lvl1pPr>
          </a:lstStyle>
          <a:p>
            <a:endParaRPr lang="en-GB"/>
          </a:p>
        </p:txBody>
      </p:sp>
      <p:sp>
        <p:nvSpPr>
          <p:cNvPr id="3" name="2 Marcador de pie de página"/>
          <p:cNvSpPr>
            <a:spLocks noGrp="1"/>
          </p:cNvSpPr>
          <p:nvPr>
            <p:ph type="ftr" idx="11"/>
          </p:nvPr>
        </p:nvSpPr>
        <p:spPr/>
        <p:txBody>
          <a:bodyPr/>
          <a:lstStyle>
            <a:lvl1pPr>
              <a:defRPr/>
            </a:lvl1pPr>
          </a:lstStyle>
          <a:p>
            <a:endParaRPr lang="en-GB"/>
          </a:p>
        </p:txBody>
      </p:sp>
      <p:sp>
        <p:nvSpPr>
          <p:cNvPr id="4" name="3 Marcador de número de diapositiva"/>
          <p:cNvSpPr>
            <a:spLocks noGrp="1"/>
          </p:cNvSpPr>
          <p:nvPr>
            <p:ph type="sldNum" idx="12"/>
          </p:nvPr>
        </p:nvSpPr>
        <p:spPr/>
        <p:txBody>
          <a:bodyPr/>
          <a:lstStyle>
            <a:lvl1pPr>
              <a:defRPr/>
            </a:lvl1pPr>
          </a:lstStyle>
          <a:p>
            <a:fld id="{5BFA4E5E-2247-4477-8C62-199FC91317E5}" type="slidenum">
              <a:rPr lang="en-GB"/>
              <a:pPr/>
              <a:t>‹Nº›</a:t>
            </a:fld>
            <a:endParaRPr lang="en-GB"/>
          </a:p>
        </p:txBody>
      </p:sp>
    </p:spTree>
    <p:extLst>
      <p:ext uri="{BB962C8B-B14F-4D97-AF65-F5344CB8AC3E}">
        <p14:creationId xmlns:p14="http://schemas.microsoft.com/office/powerpoint/2010/main" val="426754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idx="10"/>
          </p:nvPr>
        </p:nvSpPr>
        <p:spPr/>
        <p:txBody>
          <a:bodyPr/>
          <a:lstStyle>
            <a:lvl1pPr>
              <a:defRPr/>
            </a:lvl1pPr>
          </a:lstStyle>
          <a:p>
            <a:endParaRPr lang="en-GB"/>
          </a:p>
        </p:txBody>
      </p:sp>
      <p:sp>
        <p:nvSpPr>
          <p:cNvPr id="6" name="5 Marcador de pie de página"/>
          <p:cNvSpPr>
            <a:spLocks noGrp="1"/>
          </p:cNvSpPr>
          <p:nvPr>
            <p:ph type="ftr" idx="11"/>
          </p:nvPr>
        </p:nvSpPr>
        <p:spPr/>
        <p:txBody>
          <a:bodyPr/>
          <a:lstStyle>
            <a:lvl1pPr>
              <a:defRPr/>
            </a:lvl1pPr>
          </a:lstStyle>
          <a:p>
            <a:endParaRPr lang="en-GB"/>
          </a:p>
        </p:txBody>
      </p:sp>
      <p:sp>
        <p:nvSpPr>
          <p:cNvPr id="7" name="6 Marcador de número de diapositiva"/>
          <p:cNvSpPr>
            <a:spLocks noGrp="1"/>
          </p:cNvSpPr>
          <p:nvPr>
            <p:ph type="sldNum" idx="12"/>
          </p:nvPr>
        </p:nvSpPr>
        <p:spPr/>
        <p:txBody>
          <a:bodyPr/>
          <a:lstStyle>
            <a:lvl1pPr>
              <a:defRPr/>
            </a:lvl1pPr>
          </a:lstStyle>
          <a:p>
            <a:fld id="{F3F8AB3E-938F-4566-A003-9A26166C30F3}" type="slidenum">
              <a:rPr lang="en-GB"/>
              <a:pPr/>
              <a:t>‹Nº›</a:t>
            </a:fld>
            <a:endParaRPr lang="en-GB"/>
          </a:p>
        </p:txBody>
      </p:sp>
    </p:spTree>
    <p:extLst>
      <p:ext uri="{BB962C8B-B14F-4D97-AF65-F5344CB8AC3E}">
        <p14:creationId xmlns:p14="http://schemas.microsoft.com/office/powerpoint/2010/main" val="132840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7CA0B24A-9780-4A93-AB46-23EBF67C9F11}" type="slidenum">
              <a:rPr lang="en-GB"/>
              <a:pPr/>
              <a:t>‹Nº›</a:t>
            </a:fld>
            <a:endParaRPr lang="en-GB"/>
          </a:p>
        </p:txBody>
      </p:sp>
    </p:spTree>
    <p:extLst>
      <p:ext uri="{BB962C8B-B14F-4D97-AF65-F5344CB8AC3E}">
        <p14:creationId xmlns:p14="http://schemas.microsoft.com/office/powerpoint/2010/main" val="22718777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idx="10"/>
          </p:nvPr>
        </p:nvSpPr>
        <p:spPr/>
        <p:txBody>
          <a:bodyPr/>
          <a:lstStyle>
            <a:lvl1pPr>
              <a:defRPr/>
            </a:lvl1pPr>
          </a:lstStyle>
          <a:p>
            <a:endParaRPr lang="en-GB"/>
          </a:p>
        </p:txBody>
      </p:sp>
      <p:sp>
        <p:nvSpPr>
          <p:cNvPr id="6" name="5 Marcador de pie de página"/>
          <p:cNvSpPr>
            <a:spLocks noGrp="1"/>
          </p:cNvSpPr>
          <p:nvPr>
            <p:ph type="ftr" idx="11"/>
          </p:nvPr>
        </p:nvSpPr>
        <p:spPr/>
        <p:txBody>
          <a:bodyPr/>
          <a:lstStyle>
            <a:lvl1pPr>
              <a:defRPr/>
            </a:lvl1pPr>
          </a:lstStyle>
          <a:p>
            <a:endParaRPr lang="en-GB"/>
          </a:p>
        </p:txBody>
      </p:sp>
      <p:sp>
        <p:nvSpPr>
          <p:cNvPr id="7" name="6 Marcador de número de diapositiva"/>
          <p:cNvSpPr>
            <a:spLocks noGrp="1"/>
          </p:cNvSpPr>
          <p:nvPr>
            <p:ph type="sldNum" idx="12"/>
          </p:nvPr>
        </p:nvSpPr>
        <p:spPr/>
        <p:txBody>
          <a:bodyPr/>
          <a:lstStyle>
            <a:lvl1pPr>
              <a:defRPr/>
            </a:lvl1pPr>
          </a:lstStyle>
          <a:p>
            <a:fld id="{F65786E3-B8F7-462B-857F-702050C9FF17}" type="slidenum">
              <a:rPr lang="en-GB"/>
              <a:pPr/>
              <a:t>‹Nº›</a:t>
            </a:fld>
            <a:endParaRPr lang="en-GB"/>
          </a:p>
        </p:txBody>
      </p:sp>
    </p:spTree>
    <p:extLst>
      <p:ext uri="{BB962C8B-B14F-4D97-AF65-F5344CB8AC3E}">
        <p14:creationId xmlns:p14="http://schemas.microsoft.com/office/powerpoint/2010/main" val="12818946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B31CC417-6E41-4C7C-9B5B-66A5BF63114D}" type="slidenum">
              <a:rPr lang="en-GB"/>
              <a:pPr/>
              <a:t>‹Nº›</a:t>
            </a:fld>
            <a:endParaRPr lang="en-GB"/>
          </a:p>
        </p:txBody>
      </p:sp>
    </p:spTree>
    <p:extLst>
      <p:ext uri="{BB962C8B-B14F-4D97-AF65-F5344CB8AC3E}">
        <p14:creationId xmlns:p14="http://schemas.microsoft.com/office/powerpoint/2010/main" val="13614910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7813" y="1604963"/>
            <a:ext cx="2055812" cy="4522787"/>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4963"/>
            <a:ext cx="6018213" cy="452278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05C4053A-71B2-45DD-82AD-9A8D85665583}" type="slidenum">
              <a:rPr lang="en-GB"/>
              <a:pPr/>
              <a:t>‹Nº›</a:t>
            </a:fld>
            <a:endParaRPr lang="en-GB"/>
          </a:p>
        </p:txBody>
      </p:sp>
    </p:spTree>
    <p:extLst>
      <p:ext uri="{BB962C8B-B14F-4D97-AF65-F5344CB8AC3E}">
        <p14:creationId xmlns:p14="http://schemas.microsoft.com/office/powerpoint/2010/main" val="42506335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914400" y="1911350"/>
            <a:ext cx="7718425" cy="1433513"/>
          </a:xfrm>
        </p:spPr>
        <p:txBody>
          <a:bodyPr/>
          <a:lstStyle/>
          <a:p>
            <a:r>
              <a:rPr lang="es-ES" smtClean="0"/>
              <a:t>Haga clic para modificar el estilo de título del patrón</a:t>
            </a:r>
            <a:endParaRPr lang="es-ES"/>
          </a:p>
        </p:txBody>
      </p:sp>
      <p:sp>
        <p:nvSpPr>
          <p:cNvPr id="3" name="2 Marcador de fecha"/>
          <p:cNvSpPr>
            <a:spLocks noGrp="1"/>
          </p:cNvSpPr>
          <p:nvPr>
            <p:ph type="dt" idx="10"/>
          </p:nvPr>
        </p:nvSpPr>
        <p:spPr>
          <a:xfrm>
            <a:off x="1084263" y="6096000"/>
            <a:ext cx="1901825" cy="454025"/>
          </a:xfrm>
        </p:spPr>
        <p:txBody>
          <a:bodyPr/>
          <a:lstStyle>
            <a:lvl1pPr>
              <a:defRPr/>
            </a:lvl1pPr>
          </a:lstStyle>
          <a:p>
            <a:endParaRPr lang="en-GB"/>
          </a:p>
        </p:txBody>
      </p:sp>
      <p:sp>
        <p:nvSpPr>
          <p:cNvPr id="4" name="3 Marcador de pie de página"/>
          <p:cNvSpPr>
            <a:spLocks noGrp="1"/>
          </p:cNvSpPr>
          <p:nvPr>
            <p:ph type="ftr" idx="11"/>
          </p:nvPr>
        </p:nvSpPr>
        <p:spPr>
          <a:xfrm>
            <a:off x="3522663" y="6096000"/>
            <a:ext cx="2892425" cy="454025"/>
          </a:xfrm>
        </p:spPr>
        <p:txBody>
          <a:bodyPr/>
          <a:lstStyle>
            <a:lvl1pPr>
              <a:defRPr/>
            </a:lvl1pPr>
          </a:lstStyle>
          <a:p>
            <a:endParaRPr lang="en-GB"/>
          </a:p>
        </p:txBody>
      </p:sp>
      <p:sp>
        <p:nvSpPr>
          <p:cNvPr id="5" name="4 Marcador de número de diapositiva"/>
          <p:cNvSpPr>
            <a:spLocks noGrp="1"/>
          </p:cNvSpPr>
          <p:nvPr>
            <p:ph type="sldNum" idx="12"/>
          </p:nvPr>
        </p:nvSpPr>
        <p:spPr>
          <a:xfrm>
            <a:off x="6951663" y="6096000"/>
            <a:ext cx="1901825" cy="454025"/>
          </a:xfrm>
        </p:spPr>
        <p:txBody>
          <a:bodyPr/>
          <a:lstStyle>
            <a:lvl1pPr>
              <a:defRPr/>
            </a:lvl1pPr>
          </a:lstStyle>
          <a:p>
            <a:fld id="{4F2B5CA7-7F0E-4CE1-A378-FB68C7409CF7}" type="slidenum">
              <a:rPr lang="en-GB"/>
              <a:pPr/>
              <a:t>‹Nº›</a:t>
            </a:fld>
            <a:endParaRPr lang="en-GB"/>
          </a:p>
        </p:txBody>
      </p:sp>
    </p:spTree>
    <p:extLst>
      <p:ext uri="{BB962C8B-B14F-4D97-AF65-F5344CB8AC3E}">
        <p14:creationId xmlns:p14="http://schemas.microsoft.com/office/powerpoint/2010/main" val="165391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idx="10"/>
          </p:nvPr>
        </p:nvSpPr>
        <p:spPr/>
        <p:txBody>
          <a:bodyPr/>
          <a:lstStyle>
            <a:lvl1pPr>
              <a:defRPr/>
            </a:lvl1pPr>
          </a:lstStyle>
          <a:p>
            <a:endParaRPr lang="en-GB"/>
          </a:p>
        </p:txBody>
      </p:sp>
      <p:sp>
        <p:nvSpPr>
          <p:cNvPr id="5" name="4 Marcador de pie de página"/>
          <p:cNvSpPr>
            <a:spLocks noGrp="1"/>
          </p:cNvSpPr>
          <p:nvPr>
            <p:ph type="ftr" idx="11"/>
          </p:nvPr>
        </p:nvSpPr>
        <p:spPr/>
        <p:txBody>
          <a:bodyPr/>
          <a:lstStyle>
            <a:lvl1pPr>
              <a:defRPr/>
            </a:lvl1pPr>
          </a:lstStyle>
          <a:p>
            <a:endParaRPr lang="en-GB"/>
          </a:p>
        </p:txBody>
      </p:sp>
      <p:sp>
        <p:nvSpPr>
          <p:cNvPr id="6" name="5 Marcador de número de diapositiva"/>
          <p:cNvSpPr>
            <a:spLocks noGrp="1"/>
          </p:cNvSpPr>
          <p:nvPr>
            <p:ph type="sldNum" idx="12"/>
          </p:nvPr>
        </p:nvSpPr>
        <p:spPr/>
        <p:txBody>
          <a:bodyPr/>
          <a:lstStyle>
            <a:lvl1pPr>
              <a:defRPr/>
            </a:lvl1pPr>
          </a:lstStyle>
          <a:p>
            <a:fld id="{99929C4F-9B2A-4D16-B533-7D0406A9C90E}" type="slidenum">
              <a:rPr lang="en-GB"/>
              <a:pPr/>
              <a:t>‹Nº›</a:t>
            </a:fld>
            <a:endParaRPr lang="en-GB"/>
          </a:p>
        </p:txBody>
      </p:sp>
    </p:spTree>
    <p:extLst>
      <p:ext uri="{BB962C8B-B14F-4D97-AF65-F5344CB8AC3E}">
        <p14:creationId xmlns:p14="http://schemas.microsoft.com/office/powerpoint/2010/main" val="3107418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1066800" y="1752600"/>
            <a:ext cx="3732213" cy="4233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951413" y="1752600"/>
            <a:ext cx="3732212" cy="4233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idx="10"/>
          </p:nvPr>
        </p:nvSpPr>
        <p:spPr/>
        <p:txBody>
          <a:bodyPr/>
          <a:lstStyle>
            <a:lvl1pPr>
              <a:defRPr/>
            </a:lvl1pPr>
          </a:lstStyle>
          <a:p>
            <a:endParaRPr lang="en-GB"/>
          </a:p>
        </p:txBody>
      </p:sp>
      <p:sp>
        <p:nvSpPr>
          <p:cNvPr id="6" name="5 Marcador de pie de página"/>
          <p:cNvSpPr>
            <a:spLocks noGrp="1"/>
          </p:cNvSpPr>
          <p:nvPr>
            <p:ph type="ftr" idx="11"/>
          </p:nvPr>
        </p:nvSpPr>
        <p:spPr/>
        <p:txBody>
          <a:bodyPr/>
          <a:lstStyle>
            <a:lvl1pPr>
              <a:defRPr/>
            </a:lvl1pPr>
          </a:lstStyle>
          <a:p>
            <a:endParaRPr lang="en-GB"/>
          </a:p>
        </p:txBody>
      </p:sp>
      <p:sp>
        <p:nvSpPr>
          <p:cNvPr id="7" name="6 Marcador de número de diapositiva"/>
          <p:cNvSpPr>
            <a:spLocks noGrp="1"/>
          </p:cNvSpPr>
          <p:nvPr>
            <p:ph type="sldNum" idx="12"/>
          </p:nvPr>
        </p:nvSpPr>
        <p:spPr/>
        <p:txBody>
          <a:bodyPr/>
          <a:lstStyle>
            <a:lvl1pPr>
              <a:defRPr/>
            </a:lvl1pPr>
          </a:lstStyle>
          <a:p>
            <a:fld id="{D85A7D99-8837-4BC7-8AD5-CC466B63B337}" type="slidenum">
              <a:rPr lang="en-GB"/>
              <a:pPr/>
              <a:t>‹Nº›</a:t>
            </a:fld>
            <a:endParaRPr lang="en-GB"/>
          </a:p>
        </p:txBody>
      </p:sp>
    </p:spTree>
    <p:extLst>
      <p:ext uri="{BB962C8B-B14F-4D97-AF65-F5344CB8AC3E}">
        <p14:creationId xmlns:p14="http://schemas.microsoft.com/office/powerpoint/2010/main" val="3885932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idx="10"/>
          </p:nvPr>
        </p:nvSpPr>
        <p:spPr/>
        <p:txBody>
          <a:bodyPr/>
          <a:lstStyle>
            <a:lvl1pPr>
              <a:defRPr/>
            </a:lvl1pPr>
          </a:lstStyle>
          <a:p>
            <a:endParaRPr lang="en-GB"/>
          </a:p>
        </p:txBody>
      </p:sp>
      <p:sp>
        <p:nvSpPr>
          <p:cNvPr id="8" name="7 Marcador de pie de página"/>
          <p:cNvSpPr>
            <a:spLocks noGrp="1"/>
          </p:cNvSpPr>
          <p:nvPr>
            <p:ph type="ftr" idx="11"/>
          </p:nvPr>
        </p:nvSpPr>
        <p:spPr/>
        <p:txBody>
          <a:bodyPr/>
          <a:lstStyle>
            <a:lvl1pPr>
              <a:defRPr/>
            </a:lvl1pPr>
          </a:lstStyle>
          <a:p>
            <a:endParaRPr lang="en-GB"/>
          </a:p>
        </p:txBody>
      </p:sp>
      <p:sp>
        <p:nvSpPr>
          <p:cNvPr id="9" name="8 Marcador de número de diapositiva"/>
          <p:cNvSpPr>
            <a:spLocks noGrp="1"/>
          </p:cNvSpPr>
          <p:nvPr>
            <p:ph type="sldNum" idx="12"/>
          </p:nvPr>
        </p:nvSpPr>
        <p:spPr/>
        <p:txBody>
          <a:bodyPr/>
          <a:lstStyle>
            <a:lvl1pPr>
              <a:defRPr/>
            </a:lvl1pPr>
          </a:lstStyle>
          <a:p>
            <a:fld id="{C3B8D86A-60F7-431B-B6FD-CC80D80D32FD}" type="slidenum">
              <a:rPr lang="en-GB"/>
              <a:pPr/>
              <a:t>‹Nº›</a:t>
            </a:fld>
            <a:endParaRPr lang="en-GB"/>
          </a:p>
        </p:txBody>
      </p:sp>
    </p:spTree>
    <p:extLst>
      <p:ext uri="{BB962C8B-B14F-4D97-AF65-F5344CB8AC3E}">
        <p14:creationId xmlns:p14="http://schemas.microsoft.com/office/powerpoint/2010/main" val="3885396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idx="10"/>
          </p:nvPr>
        </p:nvSpPr>
        <p:spPr/>
        <p:txBody>
          <a:bodyPr/>
          <a:lstStyle>
            <a:lvl1pPr>
              <a:defRPr/>
            </a:lvl1pPr>
          </a:lstStyle>
          <a:p>
            <a:endParaRPr lang="en-GB"/>
          </a:p>
        </p:txBody>
      </p:sp>
      <p:sp>
        <p:nvSpPr>
          <p:cNvPr id="4" name="3 Marcador de pie de página"/>
          <p:cNvSpPr>
            <a:spLocks noGrp="1"/>
          </p:cNvSpPr>
          <p:nvPr>
            <p:ph type="ftr" idx="11"/>
          </p:nvPr>
        </p:nvSpPr>
        <p:spPr/>
        <p:txBody>
          <a:bodyPr/>
          <a:lstStyle>
            <a:lvl1pPr>
              <a:defRPr/>
            </a:lvl1pPr>
          </a:lstStyle>
          <a:p>
            <a:endParaRPr lang="en-GB"/>
          </a:p>
        </p:txBody>
      </p:sp>
      <p:sp>
        <p:nvSpPr>
          <p:cNvPr id="5" name="4 Marcador de número de diapositiva"/>
          <p:cNvSpPr>
            <a:spLocks noGrp="1"/>
          </p:cNvSpPr>
          <p:nvPr>
            <p:ph type="sldNum" idx="12"/>
          </p:nvPr>
        </p:nvSpPr>
        <p:spPr/>
        <p:txBody>
          <a:bodyPr/>
          <a:lstStyle>
            <a:lvl1pPr>
              <a:defRPr/>
            </a:lvl1pPr>
          </a:lstStyle>
          <a:p>
            <a:fld id="{38E03CA4-DB96-459D-AA8C-165C81D6064F}" type="slidenum">
              <a:rPr lang="en-GB"/>
              <a:pPr/>
              <a:t>‹Nº›</a:t>
            </a:fld>
            <a:endParaRPr lang="en-GB"/>
          </a:p>
        </p:txBody>
      </p:sp>
    </p:spTree>
    <p:extLst>
      <p:ext uri="{BB962C8B-B14F-4D97-AF65-F5344CB8AC3E}">
        <p14:creationId xmlns:p14="http://schemas.microsoft.com/office/powerpoint/2010/main" val="4183062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idx="10"/>
          </p:nvPr>
        </p:nvSpPr>
        <p:spPr/>
        <p:txBody>
          <a:bodyPr/>
          <a:lstStyle>
            <a:lvl1pPr>
              <a:defRPr/>
            </a:lvl1pPr>
          </a:lstStyle>
          <a:p>
            <a:endParaRPr lang="en-GB"/>
          </a:p>
        </p:txBody>
      </p:sp>
      <p:sp>
        <p:nvSpPr>
          <p:cNvPr id="3" name="2 Marcador de pie de página"/>
          <p:cNvSpPr>
            <a:spLocks noGrp="1"/>
          </p:cNvSpPr>
          <p:nvPr>
            <p:ph type="ftr" idx="11"/>
          </p:nvPr>
        </p:nvSpPr>
        <p:spPr/>
        <p:txBody>
          <a:bodyPr/>
          <a:lstStyle>
            <a:lvl1pPr>
              <a:defRPr/>
            </a:lvl1pPr>
          </a:lstStyle>
          <a:p>
            <a:endParaRPr lang="en-GB"/>
          </a:p>
        </p:txBody>
      </p:sp>
      <p:sp>
        <p:nvSpPr>
          <p:cNvPr id="4" name="3 Marcador de número de diapositiva"/>
          <p:cNvSpPr>
            <a:spLocks noGrp="1"/>
          </p:cNvSpPr>
          <p:nvPr>
            <p:ph type="sldNum" idx="12"/>
          </p:nvPr>
        </p:nvSpPr>
        <p:spPr/>
        <p:txBody>
          <a:bodyPr/>
          <a:lstStyle>
            <a:lvl1pPr>
              <a:defRPr/>
            </a:lvl1pPr>
          </a:lstStyle>
          <a:p>
            <a:fld id="{9EC813B9-86E8-4A93-9F20-6EAE8C9C1D41}" type="slidenum">
              <a:rPr lang="en-GB"/>
              <a:pPr/>
              <a:t>‹Nº›</a:t>
            </a:fld>
            <a:endParaRPr lang="en-GB"/>
          </a:p>
        </p:txBody>
      </p:sp>
    </p:spTree>
    <p:extLst>
      <p:ext uri="{BB962C8B-B14F-4D97-AF65-F5344CB8AC3E}">
        <p14:creationId xmlns:p14="http://schemas.microsoft.com/office/powerpoint/2010/main" val="2118065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idx="10"/>
          </p:nvPr>
        </p:nvSpPr>
        <p:spPr/>
        <p:txBody>
          <a:bodyPr/>
          <a:lstStyle>
            <a:lvl1pPr>
              <a:defRPr/>
            </a:lvl1pPr>
          </a:lstStyle>
          <a:p>
            <a:endParaRPr lang="en-GB"/>
          </a:p>
        </p:txBody>
      </p:sp>
      <p:sp>
        <p:nvSpPr>
          <p:cNvPr id="6" name="5 Marcador de pie de página"/>
          <p:cNvSpPr>
            <a:spLocks noGrp="1"/>
          </p:cNvSpPr>
          <p:nvPr>
            <p:ph type="ftr" idx="11"/>
          </p:nvPr>
        </p:nvSpPr>
        <p:spPr/>
        <p:txBody>
          <a:bodyPr/>
          <a:lstStyle>
            <a:lvl1pPr>
              <a:defRPr/>
            </a:lvl1pPr>
          </a:lstStyle>
          <a:p>
            <a:endParaRPr lang="en-GB"/>
          </a:p>
        </p:txBody>
      </p:sp>
      <p:sp>
        <p:nvSpPr>
          <p:cNvPr id="7" name="6 Marcador de número de diapositiva"/>
          <p:cNvSpPr>
            <a:spLocks noGrp="1"/>
          </p:cNvSpPr>
          <p:nvPr>
            <p:ph type="sldNum" idx="12"/>
          </p:nvPr>
        </p:nvSpPr>
        <p:spPr/>
        <p:txBody>
          <a:bodyPr/>
          <a:lstStyle>
            <a:lvl1pPr>
              <a:defRPr/>
            </a:lvl1pPr>
          </a:lstStyle>
          <a:p>
            <a:fld id="{7AFA86AD-2479-4748-A9A1-4FDCDDC19719}" type="slidenum">
              <a:rPr lang="en-GB"/>
              <a:pPr/>
              <a:t>‹Nº›</a:t>
            </a:fld>
            <a:endParaRPr lang="en-GB"/>
          </a:p>
        </p:txBody>
      </p:sp>
    </p:spTree>
    <p:extLst>
      <p:ext uri="{BB962C8B-B14F-4D97-AF65-F5344CB8AC3E}">
        <p14:creationId xmlns:p14="http://schemas.microsoft.com/office/powerpoint/2010/main" val="2161425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idx="10"/>
          </p:nvPr>
        </p:nvSpPr>
        <p:spPr/>
        <p:txBody>
          <a:bodyPr/>
          <a:lstStyle>
            <a:lvl1pPr>
              <a:defRPr/>
            </a:lvl1pPr>
          </a:lstStyle>
          <a:p>
            <a:endParaRPr lang="en-GB"/>
          </a:p>
        </p:txBody>
      </p:sp>
      <p:sp>
        <p:nvSpPr>
          <p:cNvPr id="6" name="5 Marcador de pie de página"/>
          <p:cNvSpPr>
            <a:spLocks noGrp="1"/>
          </p:cNvSpPr>
          <p:nvPr>
            <p:ph type="ftr" idx="11"/>
          </p:nvPr>
        </p:nvSpPr>
        <p:spPr/>
        <p:txBody>
          <a:bodyPr/>
          <a:lstStyle>
            <a:lvl1pPr>
              <a:defRPr/>
            </a:lvl1pPr>
          </a:lstStyle>
          <a:p>
            <a:endParaRPr lang="en-GB"/>
          </a:p>
        </p:txBody>
      </p:sp>
      <p:sp>
        <p:nvSpPr>
          <p:cNvPr id="7" name="6 Marcador de número de diapositiva"/>
          <p:cNvSpPr>
            <a:spLocks noGrp="1"/>
          </p:cNvSpPr>
          <p:nvPr>
            <p:ph type="sldNum" idx="12"/>
          </p:nvPr>
        </p:nvSpPr>
        <p:spPr/>
        <p:txBody>
          <a:bodyPr/>
          <a:lstStyle>
            <a:lvl1pPr>
              <a:defRPr/>
            </a:lvl1pPr>
          </a:lstStyle>
          <a:p>
            <a:fld id="{26C07046-72F1-485B-9501-F85D2C261B8E}" type="slidenum">
              <a:rPr lang="en-GB"/>
              <a:pPr/>
              <a:t>‹Nº›</a:t>
            </a:fld>
            <a:endParaRPr lang="en-GB"/>
          </a:p>
        </p:txBody>
      </p:sp>
    </p:spTree>
    <p:extLst>
      <p:ext uri="{BB962C8B-B14F-4D97-AF65-F5344CB8AC3E}">
        <p14:creationId xmlns:p14="http://schemas.microsoft.com/office/powerpoint/2010/main" val="255193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06D58"/>
        </a:soli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09600" y="228600"/>
            <a:ext cx="8239125" cy="6391275"/>
          </a:xfrm>
          <a:prstGeom prst="rect">
            <a:avLst/>
          </a:prstGeom>
          <a:solidFill>
            <a:srgbClr val="EDE7E3"/>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1026" name="Line 2"/>
          <p:cNvSpPr>
            <a:spLocks noChangeShapeType="1"/>
          </p:cNvSpPr>
          <p:nvPr/>
        </p:nvSpPr>
        <p:spPr bwMode="auto">
          <a:xfrm>
            <a:off x="1016000" y="1600200"/>
            <a:ext cx="7670800" cy="1588"/>
          </a:xfrm>
          <a:prstGeom prst="line">
            <a:avLst/>
          </a:prstGeom>
          <a:noFill/>
          <a:ln w="3240">
            <a:solidFill>
              <a:srgbClr val="CBBD83"/>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pic>
        <p:nvPicPr>
          <p:cNvPr id="1027" name="Picture 3"/>
          <p:cNvPicPr>
            <a:picLocks noChangeAspect="1" noChangeArrowheads="1"/>
          </p:cNvPicPr>
          <p:nvPr/>
        </p:nvPicPr>
        <p:blipFill>
          <a:blip r:embed="rId13">
            <a:extLst>
              <a:ext uri="{28A0092B-C50C-407E-A947-70E740481C1C}">
                <a14:useLocalDpi xmlns:a14="http://schemas.microsoft.com/office/drawing/2010/main" val="0"/>
              </a:ext>
            </a:extLst>
          </a:blip>
          <a:srcRect b="5334"/>
          <a:stretch>
            <a:fillRect/>
          </a:stretch>
        </p:blipFill>
        <p:spPr bwMode="auto">
          <a:xfrm>
            <a:off x="0" y="50800"/>
            <a:ext cx="1181100" cy="4057650"/>
          </a:xfrm>
          <a:prstGeom prst="rect">
            <a:avLst/>
          </a:prstGeom>
          <a:noFill/>
          <a:ln>
            <a:noFill/>
          </a:ln>
          <a:effectLst/>
          <a:extLst>
            <a:ext uri="{909E8E84-426E-40DD-AFC4-6F175D3DCCD1}">
              <a14:hiddenFill xmlns:a14="http://schemas.microsoft.com/office/drawing/2010/main">
                <a:blipFill dpi="0" rotWithShape="0">
                  <a:blip/>
                  <a:srcRect b="5334"/>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28" name="Picture 4"/>
          <p:cNvPicPr>
            <a:picLocks noChangeAspect="1" noChangeArrowheads="1"/>
          </p:cNvPicPr>
          <p:nvPr/>
        </p:nvPicPr>
        <p:blipFill>
          <a:blip r:embed="rId13">
            <a:extLst>
              <a:ext uri="{28A0092B-C50C-407E-A947-70E740481C1C}">
                <a14:useLocalDpi xmlns:a14="http://schemas.microsoft.com/office/drawing/2010/main" val="0"/>
              </a:ext>
            </a:extLst>
          </a:blip>
          <a:srcRect t="39999"/>
          <a:stretch>
            <a:fillRect/>
          </a:stretch>
        </p:blipFill>
        <p:spPr bwMode="auto">
          <a:xfrm>
            <a:off x="0" y="4222750"/>
            <a:ext cx="1181100" cy="2571750"/>
          </a:xfrm>
          <a:prstGeom prst="rect">
            <a:avLst/>
          </a:prstGeom>
          <a:noFill/>
          <a:ln>
            <a:noFill/>
          </a:ln>
          <a:effectLst/>
          <a:extLst>
            <a:ext uri="{909E8E84-426E-40DD-AFC4-6F175D3DCCD1}">
              <a14:hiddenFill xmlns:a14="http://schemas.microsoft.com/office/drawing/2010/main">
                <a:blipFill dpi="0" rotWithShape="0">
                  <a:blip/>
                  <a:srcRect t="39999"/>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9" name="Rectangle 5"/>
          <p:cNvSpPr>
            <a:spLocks noGrp="1" noChangeArrowheads="1"/>
          </p:cNvSpPr>
          <p:nvPr>
            <p:ph type="title"/>
          </p:nvPr>
        </p:nvSpPr>
        <p:spPr bwMode="auto">
          <a:xfrm>
            <a:off x="1066800" y="234950"/>
            <a:ext cx="7616825" cy="1433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Pulse para editar el formato del texto de título</a:t>
            </a:r>
          </a:p>
        </p:txBody>
      </p:sp>
      <p:sp>
        <p:nvSpPr>
          <p:cNvPr id="1030" name="Rectangle 6"/>
          <p:cNvSpPr>
            <a:spLocks noGrp="1" noChangeArrowheads="1"/>
          </p:cNvSpPr>
          <p:nvPr>
            <p:ph type="body" idx="1"/>
          </p:nvPr>
        </p:nvSpPr>
        <p:spPr bwMode="auto">
          <a:xfrm>
            <a:off x="1066800" y="1752600"/>
            <a:ext cx="7616825" cy="4233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smtClean="0"/>
              <a:t>Pulse para editar los formatos del texto del esquema</a:t>
            </a:r>
          </a:p>
          <a:p>
            <a:pPr lvl="1"/>
            <a:r>
              <a:rPr lang="en-GB" smtClean="0"/>
              <a:t>Segundo nivel del esquema</a:t>
            </a:r>
          </a:p>
          <a:p>
            <a:pPr lvl="2"/>
            <a:r>
              <a:rPr lang="en-GB" smtClean="0"/>
              <a:t>Tercer nivel del esquema</a:t>
            </a:r>
          </a:p>
          <a:p>
            <a:pPr lvl="3"/>
            <a:r>
              <a:rPr lang="en-GB" smtClean="0"/>
              <a:t>Cuarto nivel del esquema</a:t>
            </a:r>
          </a:p>
          <a:p>
            <a:pPr lvl="4"/>
            <a:r>
              <a:rPr lang="en-GB" smtClean="0"/>
              <a:t>Quinto nivel del esquema</a:t>
            </a:r>
          </a:p>
          <a:p>
            <a:pPr lvl="4"/>
            <a:r>
              <a:rPr lang="en-GB" smtClean="0"/>
              <a:t>Sexto nivel del esquema</a:t>
            </a:r>
          </a:p>
          <a:p>
            <a:pPr lvl="4"/>
            <a:r>
              <a:rPr lang="en-GB" smtClean="0"/>
              <a:t>Séptimo nivel del esquema</a:t>
            </a:r>
          </a:p>
          <a:p>
            <a:pPr lvl="4"/>
            <a:r>
              <a:rPr lang="en-GB" smtClean="0"/>
              <a:t>Octavo nivel del esquema</a:t>
            </a:r>
          </a:p>
          <a:p>
            <a:pPr lvl="4"/>
            <a:r>
              <a:rPr lang="en-GB" smtClean="0"/>
              <a:t>Noveno nivel del esquema</a:t>
            </a:r>
          </a:p>
        </p:txBody>
      </p:sp>
      <p:sp>
        <p:nvSpPr>
          <p:cNvPr id="1031" name="Rectangle 7"/>
          <p:cNvSpPr>
            <a:spLocks noGrp="1" noChangeArrowheads="1"/>
          </p:cNvSpPr>
          <p:nvPr>
            <p:ph type="dt"/>
          </p:nvPr>
        </p:nvSpPr>
        <p:spPr bwMode="auto">
          <a:xfrm>
            <a:off x="1014413" y="6107113"/>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Clr>
                <a:srgbClr val="CBB2BF"/>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endParaRPr lang="en-GB"/>
          </a:p>
        </p:txBody>
      </p:sp>
      <p:sp>
        <p:nvSpPr>
          <p:cNvPr id="1032" name="Rectangle 8"/>
          <p:cNvSpPr>
            <a:spLocks noGrp="1" noChangeArrowheads="1"/>
          </p:cNvSpPr>
          <p:nvPr>
            <p:ph type="ftr"/>
          </p:nvPr>
        </p:nvSpPr>
        <p:spPr bwMode="auto">
          <a:xfrm>
            <a:off x="3452813" y="6107113"/>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ctr">
              <a:buClr>
                <a:srgbClr val="CBB2BF"/>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endParaRPr lang="en-GB"/>
          </a:p>
        </p:txBody>
      </p:sp>
      <p:sp>
        <p:nvSpPr>
          <p:cNvPr id="1033" name="Rectangle 9"/>
          <p:cNvSpPr>
            <a:spLocks noGrp="1" noChangeArrowheads="1"/>
          </p:cNvSpPr>
          <p:nvPr>
            <p:ph type="sldNum"/>
          </p:nvPr>
        </p:nvSpPr>
        <p:spPr bwMode="auto">
          <a:xfrm>
            <a:off x="6881813" y="6107113"/>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Clr>
                <a:srgbClr val="CBB2BF"/>
              </a:buCl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000000"/>
                </a:solidFill>
              </a:defRPr>
            </a:lvl1pPr>
          </a:lstStyle>
          <a:p>
            <a:fld id="{08D0714B-C3CD-4F14-8B05-2113756CEF7C}" type="slidenum">
              <a:rPr lang="en-GB"/>
              <a:pPr/>
              <a:t>‹Nº›</a:t>
            </a:fld>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mj-lt"/>
          <a:ea typeface="+mj-ea"/>
          <a:cs typeface="+mj-cs"/>
        </a:defRPr>
      </a:lvl1pPr>
      <a:lvl2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2pPr>
      <a:lvl3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3pPr>
      <a:lvl4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4pPr>
      <a:lvl5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5pPr>
      <a:lvl6pPr marL="4572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6pPr>
      <a:lvl7pPr marL="9144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7pPr>
      <a:lvl8pPr marL="13716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8pPr>
      <a:lvl9pPr marL="18288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9pPr>
    </p:titleStyle>
    <p:bodyStyle>
      <a:lvl1pPr marL="339725" indent="-339725" algn="l" defTabSz="449263" rtl="0" fontAlgn="base">
        <a:spcBef>
          <a:spcPts val="800"/>
        </a:spcBef>
        <a:spcAft>
          <a:spcPct val="0"/>
        </a:spcAft>
        <a:buClr>
          <a:srgbClr val="000000"/>
        </a:buClr>
        <a:buSzPct val="100000"/>
        <a:buFont typeface="Times New Roman" pitchFamily="16" charset="0"/>
        <a:buChar char="•"/>
        <a:defRPr sz="3200">
          <a:solidFill>
            <a:srgbClr val="000000"/>
          </a:solidFill>
          <a:latin typeface="+mn-lt"/>
          <a:ea typeface="+mn-ea"/>
          <a:cs typeface="+mn-cs"/>
        </a:defRPr>
      </a:lvl1pPr>
      <a:lvl2pPr marL="739775" indent="-282575" algn="l" defTabSz="449263" rtl="0" fontAlgn="base">
        <a:spcBef>
          <a:spcPts val="700"/>
        </a:spcBef>
        <a:spcAft>
          <a:spcPct val="0"/>
        </a:spcAft>
        <a:buClr>
          <a:srgbClr val="000000"/>
        </a:buClr>
        <a:buSzPct val="100000"/>
        <a:buFont typeface="Times New Roman" pitchFamily="16" charset="0"/>
        <a:buChar char="–"/>
        <a:defRPr sz="2800">
          <a:solidFill>
            <a:srgbClr val="000000"/>
          </a:solidFill>
          <a:latin typeface="+mn-lt"/>
          <a:ea typeface="+mn-ea"/>
        </a:defRPr>
      </a:lvl2pPr>
      <a:lvl3pPr marL="1143000" indent="-228600" algn="l" defTabSz="449263" rtl="0" fontAlgn="base">
        <a:spcBef>
          <a:spcPts val="600"/>
        </a:spcBef>
        <a:spcAft>
          <a:spcPct val="0"/>
        </a:spcAft>
        <a:buClr>
          <a:srgbClr val="000000"/>
        </a:buClr>
        <a:buSzPct val="100000"/>
        <a:buFont typeface="Times New Roman" pitchFamily="16" charset="0"/>
        <a:buChar char="•"/>
        <a:defRPr sz="2400">
          <a:solidFill>
            <a:srgbClr val="000000"/>
          </a:solidFill>
          <a:latin typeface="+mn-lt"/>
          <a:ea typeface="+mn-ea"/>
        </a:defRPr>
      </a:lvl3pPr>
      <a:lvl4pPr marL="16002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4pPr>
      <a:lvl5pPr marL="20574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5pPr>
      <a:lvl6pPr marL="25146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6pPr>
      <a:lvl7pPr marL="29718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7pPr>
      <a:lvl8pPr marL="34290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8pPr>
      <a:lvl9pPr marL="38862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906D58"/>
        </a:soli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528638" y="201613"/>
            <a:ext cx="8397875" cy="6467475"/>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pic>
        <p:nvPicPr>
          <p:cNvPr id="2050" name="Picture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50800"/>
            <a:ext cx="1181100" cy="4286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1" name="Rectangle 3"/>
          <p:cNvSpPr>
            <a:spLocks noChangeArrowheads="1"/>
          </p:cNvSpPr>
          <p:nvPr/>
        </p:nvSpPr>
        <p:spPr bwMode="auto">
          <a:xfrm>
            <a:off x="596900" y="4130675"/>
            <a:ext cx="1041400" cy="457200"/>
          </a:xfrm>
          <a:prstGeom prst="rect">
            <a:avLst/>
          </a:prstGeom>
          <a:blipFill dpi="0" rotWithShape="0">
            <a:blip r:embed="rId14"/>
            <a:srcRect/>
            <a:tile tx="0" ty="0" sx="100000" sy="100000" flip="none" algn="tl"/>
          </a:blip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pic>
        <p:nvPicPr>
          <p:cNvPr id="2052" name="Picture 4"/>
          <p:cNvPicPr>
            <a:picLocks noChangeAspect="1" noChangeArrowheads="1"/>
          </p:cNvPicPr>
          <p:nvPr/>
        </p:nvPicPr>
        <p:blipFill>
          <a:blip r:embed="rId15">
            <a:extLst>
              <a:ext uri="{28A0092B-C50C-407E-A947-70E740481C1C}">
                <a14:useLocalDpi xmlns:a14="http://schemas.microsoft.com/office/drawing/2010/main" val="0"/>
              </a:ext>
            </a:extLst>
          </a:blip>
          <a:srcRect t="39999"/>
          <a:stretch>
            <a:fillRect/>
          </a:stretch>
        </p:blipFill>
        <p:spPr bwMode="auto">
          <a:xfrm>
            <a:off x="0" y="4222750"/>
            <a:ext cx="1181100" cy="2571750"/>
          </a:xfrm>
          <a:prstGeom prst="rect">
            <a:avLst/>
          </a:prstGeom>
          <a:noFill/>
          <a:ln>
            <a:noFill/>
          </a:ln>
          <a:effectLst/>
          <a:extLst>
            <a:ext uri="{909E8E84-426E-40DD-AFC4-6F175D3DCCD1}">
              <a14:hiddenFill xmlns:a14="http://schemas.microsoft.com/office/drawing/2010/main">
                <a:blipFill dpi="0" rotWithShape="0">
                  <a:blip/>
                  <a:srcRect t="39999"/>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3" name="Rectangle 5"/>
          <p:cNvSpPr>
            <a:spLocks noGrp="1" noChangeArrowheads="1"/>
          </p:cNvSpPr>
          <p:nvPr>
            <p:ph type="title"/>
          </p:nvPr>
        </p:nvSpPr>
        <p:spPr bwMode="auto">
          <a:xfrm>
            <a:off x="914400" y="1911350"/>
            <a:ext cx="7718425" cy="1433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Pulse para editar el formato del texto de título</a:t>
            </a:r>
          </a:p>
        </p:txBody>
      </p:sp>
      <p:sp>
        <p:nvSpPr>
          <p:cNvPr id="2054" name="Rectangle 6"/>
          <p:cNvSpPr>
            <a:spLocks noGrp="1" noChangeArrowheads="1"/>
          </p:cNvSpPr>
          <p:nvPr>
            <p:ph type="dt"/>
          </p:nvPr>
        </p:nvSpPr>
        <p:spPr bwMode="auto">
          <a:xfrm>
            <a:off x="1084263" y="60960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buSzPct val="45000"/>
              <a:buFont typeface="Wingdings" charset="2"/>
              <a:buNone/>
              <a:tabLst>
                <a:tab pos="723900" algn="l"/>
                <a:tab pos="1447800" algn="l"/>
              </a:tabLst>
              <a:defRPr sz="1400">
                <a:solidFill>
                  <a:srgbClr val="000000"/>
                </a:solidFill>
              </a:defRPr>
            </a:lvl1pPr>
          </a:lstStyle>
          <a:p>
            <a:endParaRPr lang="en-GB"/>
          </a:p>
        </p:txBody>
      </p:sp>
      <p:sp>
        <p:nvSpPr>
          <p:cNvPr id="2055" name="Rectangle 7"/>
          <p:cNvSpPr>
            <a:spLocks noGrp="1" noChangeArrowheads="1"/>
          </p:cNvSpPr>
          <p:nvPr>
            <p:ph type="ftr"/>
          </p:nvPr>
        </p:nvSpPr>
        <p:spPr bwMode="auto">
          <a:xfrm>
            <a:off x="3522663" y="6096000"/>
            <a:ext cx="28924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ctr">
              <a:buSzPct val="45000"/>
              <a:buFont typeface="Wingdings" charset="2"/>
              <a:buNone/>
              <a:tabLst>
                <a:tab pos="723900" algn="l"/>
                <a:tab pos="1447800" algn="l"/>
                <a:tab pos="2171700" algn="l"/>
              </a:tabLst>
              <a:defRPr sz="1400">
                <a:solidFill>
                  <a:srgbClr val="000000"/>
                </a:solidFill>
              </a:defRPr>
            </a:lvl1pPr>
          </a:lstStyle>
          <a:p>
            <a:endParaRPr lang="en-GB"/>
          </a:p>
        </p:txBody>
      </p:sp>
      <p:sp>
        <p:nvSpPr>
          <p:cNvPr id="2056" name="Rectangle 8"/>
          <p:cNvSpPr>
            <a:spLocks noGrp="1" noChangeArrowheads="1"/>
          </p:cNvSpPr>
          <p:nvPr>
            <p:ph type="sldNum"/>
          </p:nvPr>
        </p:nvSpPr>
        <p:spPr bwMode="auto">
          <a:xfrm>
            <a:off x="6951663" y="6096000"/>
            <a:ext cx="1901825"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SzPct val="45000"/>
              <a:buFont typeface="Wingdings" charset="2"/>
              <a:buNone/>
              <a:tabLst>
                <a:tab pos="723900" algn="l"/>
                <a:tab pos="1447800" algn="l"/>
              </a:tabLst>
              <a:defRPr sz="1400">
                <a:solidFill>
                  <a:srgbClr val="000000"/>
                </a:solidFill>
              </a:defRPr>
            </a:lvl1pPr>
          </a:lstStyle>
          <a:p>
            <a:fld id="{239061C5-BDCE-4EC6-9467-66C0FA2E3973}" type="slidenum">
              <a:rPr lang="en-GB"/>
              <a:pPr/>
              <a:t>‹Nº›</a:t>
            </a:fld>
            <a:endParaRPr lang="en-GB"/>
          </a:p>
        </p:txBody>
      </p:sp>
      <p:sp>
        <p:nvSpPr>
          <p:cNvPr id="2057" name="Rectangle 9"/>
          <p:cNvSpPr>
            <a:spLocks noGrp="1" noChangeArrowheads="1"/>
          </p:cNvSpPr>
          <p:nvPr>
            <p:ph type="body" idx="1"/>
          </p:nvPr>
        </p:nvSpPr>
        <p:spPr bwMode="auto">
          <a:xfrm>
            <a:off x="457200" y="1604963"/>
            <a:ext cx="8226425" cy="45227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smtClean="0"/>
              <a:t>Pulse para editar los formatos del texto del esquema</a:t>
            </a:r>
          </a:p>
          <a:p>
            <a:pPr lvl="1"/>
            <a:r>
              <a:rPr lang="en-GB" smtClean="0"/>
              <a:t>Segundo nivel del esquema</a:t>
            </a:r>
          </a:p>
          <a:p>
            <a:pPr lvl="2"/>
            <a:r>
              <a:rPr lang="en-GB" smtClean="0"/>
              <a:t>Tercer nivel del esquema</a:t>
            </a:r>
          </a:p>
          <a:p>
            <a:pPr lvl="3"/>
            <a:r>
              <a:rPr lang="en-GB" smtClean="0"/>
              <a:t>Cuarto nivel del esquema</a:t>
            </a:r>
          </a:p>
          <a:p>
            <a:pPr lvl="4"/>
            <a:r>
              <a:rPr lang="en-GB" smtClean="0"/>
              <a:t>Quinto nivel del esquema</a:t>
            </a:r>
          </a:p>
          <a:p>
            <a:pPr lvl="4"/>
            <a:r>
              <a:rPr lang="en-GB" smtClean="0"/>
              <a:t>Sexto nivel del esquema</a:t>
            </a:r>
          </a:p>
          <a:p>
            <a:pPr lvl="4"/>
            <a:r>
              <a:rPr lang="en-GB" smtClean="0"/>
              <a:t>Séptimo nivel del esquema</a:t>
            </a:r>
          </a:p>
          <a:p>
            <a:pPr lvl="4"/>
            <a:r>
              <a:rPr lang="en-GB" smtClean="0"/>
              <a:t>Octavo nivel del esquema</a:t>
            </a:r>
          </a:p>
          <a:p>
            <a:pPr lvl="4"/>
            <a:r>
              <a:rPr lang="en-GB" smtClean="0"/>
              <a:t>Noveno nivel del esquema</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mj-lt"/>
          <a:ea typeface="+mj-ea"/>
          <a:cs typeface="+mj-cs"/>
        </a:defRPr>
      </a:lvl1pPr>
      <a:lvl2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2pPr>
      <a:lvl3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3pPr>
      <a:lvl4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4pPr>
      <a:lvl5pPr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5pPr>
      <a:lvl6pPr marL="4572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6pPr>
      <a:lvl7pPr marL="9144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7pPr>
      <a:lvl8pPr marL="13716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8pPr>
      <a:lvl9pPr marL="1828800" algn="ctr" defTabSz="449263" rtl="0" fontAlgn="base">
        <a:spcBef>
          <a:spcPct val="0"/>
        </a:spcBef>
        <a:spcAft>
          <a:spcPct val="0"/>
        </a:spcAft>
        <a:buClr>
          <a:srgbClr val="221304"/>
        </a:buClr>
        <a:buSzPct val="100000"/>
        <a:buFont typeface="Times New Roman" pitchFamily="16" charset="0"/>
        <a:defRPr sz="4400">
          <a:solidFill>
            <a:srgbClr val="221304"/>
          </a:solidFill>
          <a:latin typeface="Times New Roman" pitchFamily="16" charset="0"/>
          <a:ea typeface="MS Gothic" charset="-128"/>
        </a:defRPr>
      </a:lvl9pPr>
    </p:titleStyle>
    <p:bodyStyle>
      <a:lvl1pPr marL="339725" indent="-339725" algn="l" defTabSz="449263" rtl="0" fontAlgn="base">
        <a:spcBef>
          <a:spcPts val="800"/>
        </a:spcBef>
        <a:spcAft>
          <a:spcPct val="0"/>
        </a:spcAft>
        <a:buClr>
          <a:srgbClr val="000000"/>
        </a:buClr>
        <a:buSzPct val="100000"/>
        <a:buFont typeface="Times New Roman" pitchFamily="16" charset="0"/>
        <a:buChar char="•"/>
        <a:defRPr sz="3200">
          <a:solidFill>
            <a:srgbClr val="000000"/>
          </a:solidFill>
          <a:latin typeface="+mn-lt"/>
          <a:ea typeface="+mn-ea"/>
          <a:cs typeface="+mn-cs"/>
        </a:defRPr>
      </a:lvl1pPr>
      <a:lvl2pPr marL="739775" indent="-282575" algn="l" defTabSz="449263" rtl="0" fontAlgn="base">
        <a:spcBef>
          <a:spcPts val="700"/>
        </a:spcBef>
        <a:spcAft>
          <a:spcPct val="0"/>
        </a:spcAft>
        <a:buClr>
          <a:srgbClr val="000000"/>
        </a:buClr>
        <a:buSzPct val="100000"/>
        <a:buFont typeface="Times New Roman" pitchFamily="16" charset="0"/>
        <a:buChar char="–"/>
        <a:defRPr sz="2800">
          <a:solidFill>
            <a:srgbClr val="000000"/>
          </a:solidFill>
          <a:latin typeface="+mn-lt"/>
          <a:ea typeface="+mn-ea"/>
        </a:defRPr>
      </a:lvl2pPr>
      <a:lvl3pPr marL="1143000" indent="-228600" algn="l" defTabSz="449263" rtl="0" fontAlgn="base">
        <a:spcBef>
          <a:spcPts val="600"/>
        </a:spcBef>
        <a:spcAft>
          <a:spcPct val="0"/>
        </a:spcAft>
        <a:buClr>
          <a:srgbClr val="000000"/>
        </a:buClr>
        <a:buSzPct val="100000"/>
        <a:buFont typeface="Times New Roman" pitchFamily="16" charset="0"/>
        <a:buChar char="•"/>
        <a:defRPr sz="2400">
          <a:solidFill>
            <a:srgbClr val="000000"/>
          </a:solidFill>
          <a:latin typeface="+mn-lt"/>
          <a:ea typeface="+mn-ea"/>
        </a:defRPr>
      </a:lvl3pPr>
      <a:lvl4pPr marL="16002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4pPr>
      <a:lvl5pPr marL="20574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5pPr>
      <a:lvl6pPr marL="25146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6pPr>
      <a:lvl7pPr marL="29718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7pPr>
      <a:lvl8pPr marL="34290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8pPr>
      <a:lvl9pPr marL="3886200" indent="-228600" algn="l" defTabSz="449263" rtl="0" fontAlgn="base">
        <a:spcBef>
          <a:spcPts val="500"/>
        </a:spcBef>
        <a:spcAft>
          <a:spcPct val="0"/>
        </a:spcAft>
        <a:buClr>
          <a:srgbClr val="000000"/>
        </a:buClr>
        <a:buSzPct val="100000"/>
        <a:buFont typeface="Times New Roman" pitchFamily="16" charset="0"/>
        <a:buChar char="»"/>
        <a:defRPr sz="2000">
          <a:solidFill>
            <a:srgbClr val="000000"/>
          </a:solidFill>
          <a:latin typeface="+mn-lt"/>
          <a:ea typeface="+mn-ea"/>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06D58"/>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3522663" y="6096000"/>
            <a:ext cx="28956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ctr">
              <a:buClr>
                <a:srgbClr val="CBB2BF"/>
              </a:buClr>
            </a:pPr>
            <a:endParaRPr lang="en-GB" sz="1400"/>
          </a:p>
        </p:txBody>
      </p:sp>
      <p:sp>
        <p:nvSpPr>
          <p:cNvPr id="4098" name="Text Box 2"/>
          <p:cNvSpPr txBox="1">
            <a:spLocks noChangeArrowheads="1"/>
          </p:cNvSpPr>
          <p:nvPr/>
        </p:nvSpPr>
        <p:spPr bwMode="auto">
          <a:xfrm>
            <a:off x="1084263" y="6096000"/>
            <a:ext cx="1905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buClr>
                <a:srgbClr val="CBB2BF"/>
              </a:buClr>
            </a:pPr>
            <a:endParaRPr lang="en-GB" sz="1400"/>
          </a:p>
        </p:txBody>
      </p:sp>
      <p:sp>
        <p:nvSpPr>
          <p:cNvPr id="4099" name="Rectangle 3"/>
          <p:cNvSpPr>
            <a:spLocks noChangeArrowheads="1"/>
          </p:cNvSpPr>
          <p:nvPr/>
        </p:nvSpPr>
        <p:spPr bwMode="auto">
          <a:xfrm flipV="1">
            <a:off x="990600" y="304800"/>
            <a:ext cx="1905000" cy="4953000"/>
          </a:xfrm>
          <a:prstGeom prst="rect">
            <a:avLst/>
          </a:prstGeom>
          <a:solidFill>
            <a:srgbClr val="993366">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lIns="90000" tIns="46800" rIns="90000" bIns="46800" anchor="ctr"/>
          <a:lstStyle/>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5400" b="1">
                <a:solidFill>
                  <a:srgbClr val="FFFFFF"/>
                </a:solidFill>
                <a:latin typeface="Arial" charset="0"/>
              </a:rPr>
              <a:t>LA INDUSTRIA</a:t>
            </a:r>
          </a:p>
        </p:txBody>
      </p:sp>
      <p:sp>
        <p:nvSpPr>
          <p:cNvPr id="4100" name="Rectangle 4"/>
          <p:cNvSpPr>
            <a:spLocks noChangeArrowheads="1"/>
          </p:cNvSpPr>
          <p:nvPr/>
        </p:nvSpPr>
        <p:spPr bwMode="auto">
          <a:xfrm flipV="1">
            <a:off x="990600" y="5334000"/>
            <a:ext cx="1905000" cy="1219200"/>
          </a:xfrm>
          <a:prstGeom prst="rect">
            <a:avLst/>
          </a:prstGeom>
          <a:solidFill>
            <a:srgbClr val="993366">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lIns="90000" tIns="46800" rIns="90000" bIns="46800" anchor="ctr"/>
          <a:lstStyle/>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FFFFFF"/>
                </a:solidFill>
                <a:latin typeface="Arial" charset="0"/>
              </a:rPr>
              <a:t>Isaac Buzo Sánchez</a:t>
            </a:r>
          </a:p>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FFFFFF"/>
                </a:solidFill>
                <a:latin typeface="Arial" charset="0"/>
              </a:rPr>
              <a:t>IES Extremadura</a:t>
            </a:r>
          </a:p>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FFFFFF"/>
                </a:solidFill>
                <a:latin typeface="Arial" charset="0"/>
              </a:rPr>
              <a:t>Montijo (Badajoz)</a:t>
            </a:r>
            <a:r>
              <a:rPr lang="ar-SA" sz="1400" b="1">
                <a:solidFill>
                  <a:srgbClr val="FFFFFF"/>
                </a:solidFill>
                <a:latin typeface="Arial" charset="0"/>
                <a:cs typeface="Arial" charset="0"/>
              </a:rPr>
              <a:t>‏</a:t>
            </a:r>
            <a:endParaRPr lang="en-GB" sz="1400" b="1">
              <a:solidFill>
                <a:srgbClr val="FFFFFF"/>
              </a:solidFill>
              <a:latin typeface="Arial" charset="0"/>
            </a:endParaRPr>
          </a:p>
        </p:txBody>
      </p:sp>
      <p:sp>
        <p:nvSpPr>
          <p:cNvPr id="4101" name="Rectangle 5"/>
          <p:cNvSpPr>
            <a:spLocks noChangeArrowheads="1"/>
          </p:cNvSpPr>
          <p:nvPr/>
        </p:nvSpPr>
        <p:spPr bwMode="auto">
          <a:xfrm>
            <a:off x="2971800" y="304800"/>
            <a:ext cx="5867400" cy="1447800"/>
          </a:xfrm>
          <a:prstGeom prst="rect">
            <a:avLst/>
          </a:prstGeom>
          <a:solidFill>
            <a:srgbClr val="993366">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b="1">
                <a:solidFill>
                  <a:srgbClr val="FFFFFF"/>
                </a:solidFill>
                <a:latin typeface="Arial" charset="0"/>
              </a:rPr>
              <a:t>EL SECTOR INDUSTRIAL</a:t>
            </a:r>
          </a:p>
        </p:txBody>
      </p:sp>
      <p:pic>
        <p:nvPicPr>
          <p:cNvPr id="4102"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1828800"/>
            <a:ext cx="5791200" cy="46482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103" name="Text Box 7"/>
          <p:cNvSpPr txBox="1">
            <a:spLocks noChangeArrowheads="1"/>
          </p:cNvSpPr>
          <p:nvPr/>
        </p:nvSpPr>
        <p:spPr bwMode="auto">
          <a:xfrm>
            <a:off x="2973388" y="6248400"/>
            <a:ext cx="2290762" cy="246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Clr>
                <a:srgbClr val="FFFFFF"/>
              </a:buClr>
              <a:buFont typeface="Arial" charset="0"/>
              <a:buNone/>
            </a:pPr>
            <a:r>
              <a:rPr lang="en-GB" sz="1000" b="1">
                <a:solidFill>
                  <a:srgbClr val="FFFFFF"/>
                </a:solidFill>
                <a:latin typeface="Arial" charset="0"/>
                <a:cs typeface="Times New Roman" pitchFamily="16" charset="0"/>
              </a:rPr>
              <a:t>Fuente: Banco de Imágenes CNICE</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957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LOCALIZACIÓN INDUSTRIAL:</a:t>
            </a:r>
            <a:br>
              <a:rPr lang="en-GB" sz="3600" b="1">
                <a:solidFill>
                  <a:srgbClr val="FFFFFF"/>
                </a:solidFill>
                <a:latin typeface="Arial" charset="0"/>
              </a:rPr>
            </a:br>
            <a:r>
              <a:rPr lang="en-GB" sz="2800" b="1">
                <a:solidFill>
                  <a:srgbClr val="FFFFFF"/>
                </a:solidFill>
                <a:latin typeface="Arial" charset="0"/>
              </a:rPr>
              <a:t>Factores de localización</a:t>
            </a:r>
          </a:p>
        </p:txBody>
      </p:sp>
      <p:sp>
        <p:nvSpPr>
          <p:cNvPr id="14338"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14339" name="Rectangle 3"/>
          <p:cNvSpPr>
            <a:spLocks noChangeArrowheads="1"/>
          </p:cNvSpPr>
          <p:nvPr/>
        </p:nvSpPr>
        <p:spPr bwMode="auto">
          <a:xfrm>
            <a:off x="1066800" y="1752600"/>
            <a:ext cx="7696200" cy="1066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a:solidFill>
                  <a:srgbClr val="000000"/>
                </a:solidFill>
                <a:latin typeface="Arial" charset="0"/>
              </a:rPr>
              <a:t>La localización de las industrias a lo largo del territorio no se debe a un hecho casual, sino principalmente a una decisión empresarial tomada siguiendo criterios de rentabilidad económica, esto es, procurando los máximos beneficios industriales y los mínimos costes de producción.</a:t>
            </a:r>
          </a:p>
        </p:txBody>
      </p:sp>
      <p:sp>
        <p:nvSpPr>
          <p:cNvPr id="14340" name="Rectangle 4"/>
          <p:cNvSpPr>
            <a:spLocks noChangeArrowheads="1"/>
          </p:cNvSpPr>
          <p:nvPr/>
        </p:nvSpPr>
        <p:spPr bwMode="auto">
          <a:xfrm>
            <a:off x="3048000" y="2971800"/>
            <a:ext cx="3352800" cy="381000"/>
          </a:xfrm>
          <a:prstGeom prst="rect">
            <a:avLst/>
          </a:prstGeom>
          <a:solidFill>
            <a:srgbClr val="FFCC99">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FACTORES DE LOCALIZACIÓN</a:t>
            </a:r>
          </a:p>
        </p:txBody>
      </p:sp>
      <p:sp>
        <p:nvSpPr>
          <p:cNvPr id="14341" name="Oval 5"/>
          <p:cNvSpPr>
            <a:spLocks noChangeArrowheads="1"/>
          </p:cNvSpPr>
          <p:nvPr/>
        </p:nvSpPr>
        <p:spPr bwMode="auto">
          <a:xfrm>
            <a:off x="1219200" y="3886200"/>
            <a:ext cx="2590800" cy="533400"/>
          </a:xfrm>
          <a:prstGeom prst="ellipse">
            <a:avLst/>
          </a:prstGeom>
          <a:solidFill>
            <a:srgbClr val="99CC00">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FÍSICOS</a:t>
            </a:r>
          </a:p>
        </p:txBody>
      </p:sp>
      <p:sp>
        <p:nvSpPr>
          <p:cNvPr id="14342" name="Oval 6"/>
          <p:cNvSpPr>
            <a:spLocks noChangeArrowheads="1"/>
          </p:cNvSpPr>
          <p:nvPr/>
        </p:nvSpPr>
        <p:spPr bwMode="auto">
          <a:xfrm>
            <a:off x="5562600" y="3886200"/>
            <a:ext cx="2590800" cy="533400"/>
          </a:xfrm>
          <a:prstGeom prst="ellipse">
            <a:avLst/>
          </a:prstGeom>
          <a:solidFill>
            <a:srgbClr val="99CC00">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HUMANOS</a:t>
            </a:r>
          </a:p>
        </p:txBody>
      </p:sp>
      <p:sp>
        <p:nvSpPr>
          <p:cNvPr id="14343" name="Text Box 7"/>
          <p:cNvSpPr txBox="1">
            <a:spLocks noChangeArrowheads="1"/>
          </p:cNvSpPr>
          <p:nvPr/>
        </p:nvSpPr>
        <p:spPr bwMode="auto">
          <a:xfrm>
            <a:off x="1092200" y="5029200"/>
            <a:ext cx="3332163" cy="946150"/>
          </a:xfrm>
          <a:prstGeom prst="rect">
            <a:avLst/>
          </a:prstGeom>
          <a:solidFill>
            <a:srgbClr val="FEFDE3">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marL="457200" indent="-4572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1pPr>
            <a:lvl2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9pPr>
          </a:lstStyle>
          <a:p>
            <a:pPr algn="just">
              <a:buFont typeface="Times New Roman" pitchFamily="16" charset="0"/>
              <a:buAutoNum type="arabicPeriod"/>
            </a:pPr>
            <a:r>
              <a:rPr lang="en-GB" sz="1400">
                <a:latin typeface="Arial" charset="0"/>
                <a:cs typeface="Times New Roman" pitchFamily="16" charset="0"/>
              </a:rPr>
              <a:t>Proximidad a Materias primas</a:t>
            </a:r>
          </a:p>
          <a:p>
            <a:pPr algn="just">
              <a:buFont typeface="Times New Roman" pitchFamily="16" charset="0"/>
              <a:buAutoNum type="arabicPeriod"/>
            </a:pPr>
            <a:r>
              <a:rPr lang="en-GB" sz="1400">
                <a:latin typeface="Arial" charset="0"/>
                <a:cs typeface="Times New Roman" pitchFamily="16" charset="0"/>
              </a:rPr>
              <a:t>Proximidad a Fuentes de Energía</a:t>
            </a:r>
          </a:p>
          <a:p>
            <a:pPr algn="just">
              <a:buFont typeface="Times New Roman" pitchFamily="16" charset="0"/>
              <a:buAutoNum type="arabicPeriod"/>
            </a:pPr>
            <a:r>
              <a:rPr lang="en-GB" sz="1400">
                <a:latin typeface="Arial" charset="0"/>
                <a:cs typeface="Times New Roman" pitchFamily="16" charset="0"/>
              </a:rPr>
              <a:t>Topografía</a:t>
            </a:r>
          </a:p>
          <a:p>
            <a:pPr algn="just">
              <a:buFont typeface="Times New Roman" pitchFamily="16" charset="0"/>
              <a:buAutoNum type="arabicPeriod"/>
            </a:pPr>
            <a:r>
              <a:rPr lang="en-GB" sz="1400">
                <a:latin typeface="Arial" charset="0"/>
                <a:cs typeface="Times New Roman" pitchFamily="16" charset="0"/>
              </a:rPr>
              <a:t>Conservación del medio ambiente</a:t>
            </a:r>
          </a:p>
        </p:txBody>
      </p:sp>
      <p:sp>
        <p:nvSpPr>
          <p:cNvPr id="14344" name="Text Box 8"/>
          <p:cNvSpPr txBox="1">
            <a:spLocks noChangeArrowheads="1"/>
          </p:cNvSpPr>
          <p:nvPr/>
        </p:nvSpPr>
        <p:spPr bwMode="auto">
          <a:xfrm>
            <a:off x="5816600" y="5029200"/>
            <a:ext cx="2263775" cy="1373188"/>
          </a:xfrm>
          <a:prstGeom prst="rect">
            <a:avLst/>
          </a:prstGeom>
          <a:solidFill>
            <a:srgbClr val="FEFDE3">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marL="457200" indent="-4572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1pPr>
            <a:lvl2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9pPr>
          </a:lstStyle>
          <a:p>
            <a:pPr algn="just">
              <a:buFont typeface="Times New Roman" pitchFamily="16" charset="0"/>
              <a:buAutoNum type="arabicPeriod"/>
            </a:pPr>
            <a:r>
              <a:rPr lang="en-GB" sz="1400">
                <a:latin typeface="Arial" charset="0"/>
                <a:cs typeface="Times New Roman" pitchFamily="16" charset="0"/>
              </a:rPr>
              <a:t>Mano de obra</a:t>
            </a:r>
          </a:p>
          <a:p>
            <a:pPr algn="just">
              <a:buFont typeface="Times New Roman" pitchFamily="16" charset="0"/>
              <a:buAutoNum type="arabicPeriod"/>
            </a:pPr>
            <a:r>
              <a:rPr lang="en-GB" sz="1400">
                <a:latin typeface="Arial" charset="0"/>
                <a:cs typeface="Times New Roman" pitchFamily="16" charset="0"/>
              </a:rPr>
              <a:t>Mercados próximos</a:t>
            </a:r>
          </a:p>
          <a:p>
            <a:pPr algn="just">
              <a:buFont typeface="Times New Roman" pitchFamily="16" charset="0"/>
              <a:buAutoNum type="arabicPeriod"/>
            </a:pPr>
            <a:r>
              <a:rPr lang="en-GB" sz="1400">
                <a:latin typeface="Arial" charset="0"/>
                <a:cs typeface="Times New Roman" pitchFamily="16" charset="0"/>
              </a:rPr>
              <a:t>Capital</a:t>
            </a:r>
          </a:p>
          <a:p>
            <a:pPr algn="just">
              <a:buFont typeface="Times New Roman" pitchFamily="16" charset="0"/>
              <a:buAutoNum type="arabicPeriod"/>
            </a:pPr>
            <a:r>
              <a:rPr lang="en-GB" sz="1400">
                <a:latin typeface="Arial" charset="0"/>
                <a:cs typeface="Times New Roman" pitchFamily="16" charset="0"/>
              </a:rPr>
              <a:t>Transportes</a:t>
            </a:r>
          </a:p>
          <a:p>
            <a:pPr algn="just">
              <a:buFont typeface="Times New Roman" pitchFamily="16" charset="0"/>
              <a:buAutoNum type="arabicPeriod"/>
            </a:pPr>
            <a:r>
              <a:rPr lang="en-GB" sz="1400">
                <a:latin typeface="Arial" charset="0"/>
                <a:cs typeface="Times New Roman" pitchFamily="16" charset="0"/>
              </a:rPr>
              <a:t>Factor aglomeración</a:t>
            </a:r>
          </a:p>
          <a:p>
            <a:pPr algn="just">
              <a:buFont typeface="Times New Roman" pitchFamily="16" charset="0"/>
              <a:buAutoNum type="arabicPeriod"/>
            </a:pPr>
            <a:r>
              <a:rPr lang="en-GB" sz="1400">
                <a:latin typeface="Arial" charset="0"/>
                <a:cs typeface="Times New Roman" pitchFamily="16" charset="0"/>
              </a:rPr>
              <a:t>Políticos</a:t>
            </a:r>
          </a:p>
        </p:txBody>
      </p:sp>
      <p:cxnSp>
        <p:nvCxnSpPr>
          <p:cNvPr id="14345" name="AutoShape 9"/>
          <p:cNvCxnSpPr>
            <a:cxnSpLocks noChangeShapeType="1"/>
            <a:stCxn id="14340" idx="2"/>
            <a:endCxn id="14341" idx="0"/>
          </p:cNvCxnSpPr>
          <p:nvPr/>
        </p:nvCxnSpPr>
        <p:spPr bwMode="auto">
          <a:xfrm flipH="1">
            <a:off x="2514600" y="3352800"/>
            <a:ext cx="2209800" cy="533400"/>
          </a:xfrm>
          <a:prstGeom prst="bentConnector3">
            <a:avLst>
              <a:gd name="adj1" fmla="val 50000"/>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346" name="AutoShape 10"/>
          <p:cNvCxnSpPr>
            <a:cxnSpLocks noChangeShapeType="1"/>
            <a:stCxn id="14340" idx="2"/>
            <a:endCxn id="14342" idx="0"/>
          </p:cNvCxnSpPr>
          <p:nvPr/>
        </p:nvCxnSpPr>
        <p:spPr bwMode="auto">
          <a:xfrm>
            <a:off x="4724400" y="3352800"/>
            <a:ext cx="2133600" cy="533400"/>
          </a:xfrm>
          <a:prstGeom prst="bentConnector3">
            <a:avLst>
              <a:gd name="adj1" fmla="val 50000"/>
            </a:avLst>
          </a:prstGeom>
          <a:noFill/>
          <a:ln w="9360">
            <a:solidFill>
              <a:srgbClr val="00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943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LOCALIZACIÓN INDUSTRIAL:</a:t>
            </a:r>
            <a:br>
              <a:rPr lang="en-GB" sz="3600" b="1">
                <a:solidFill>
                  <a:srgbClr val="FFFFFF"/>
                </a:solidFill>
                <a:latin typeface="Arial" charset="0"/>
              </a:rPr>
            </a:br>
            <a:r>
              <a:rPr lang="en-GB" sz="2800" b="1">
                <a:solidFill>
                  <a:srgbClr val="FFFFFF"/>
                </a:solidFill>
                <a:latin typeface="Arial" charset="0"/>
              </a:rPr>
              <a:t>Factores de localización físicos</a:t>
            </a:r>
          </a:p>
        </p:txBody>
      </p:sp>
      <p:sp>
        <p:nvSpPr>
          <p:cNvPr id="16386"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16387" name="Rectangle 3"/>
          <p:cNvSpPr>
            <a:spLocks noChangeArrowheads="1"/>
          </p:cNvSpPr>
          <p:nvPr/>
        </p:nvSpPr>
        <p:spPr bwMode="auto">
          <a:xfrm>
            <a:off x="1143000" y="1600200"/>
            <a:ext cx="7620000"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000000"/>
                </a:solidFill>
                <a:latin typeface="Arial" charset="0"/>
              </a:rPr>
              <a:t>- Topografía:</a:t>
            </a:r>
            <a:r>
              <a:rPr lang="en-GB" sz="1400">
                <a:solidFill>
                  <a:srgbClr val="000000"/>
                </a:solidFill>
                <a:latin typeface="Arial" charset="0"/>
              </a:rPr>
              <a:t> los lugares llanos, o la proximidad a puertos marinos o fluviales facilitan el acceso de las materias primas, y la distribución hacia los mercados.</a:t>
            </a:r>
          </a:p>
        </p:txBody>
      </p:sp>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895600"/>
            <a:ext cx="4365625" cy="3162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89" name="Oval 5"/>
          <p:cNvSpPr>
            <a:spLocks noChangeArrowheads="1"/>
          </p:cNvSpPr>
          <p:nvPr/>
        </p:nvSpPr>
        <p:spPr bwMode="auto">
          <a:xfrm>
            <a:off x="2362200" y="3048000"/>
            <a:ext cx="3429000" cy="1143000"/>
          </a:xfrm>
          <a:prstGeom prst="ellipse">
            <a:avLst/>
          </a:prstGeom>
          <a:noFill/>
          <a:ln w="38160">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16390" name="Oval 6"/>
          <p:cNvSpPr>
            <a:spLocks noChangeArrowheads="1"/>
          </p:cNvSpPr>
          <p:nvPr/>
        </p:nvSpPr>
        <p:spPr bwMode="auto">
          <a:xfrm>
            <a:off x="1981200" y="4572000"/>
            <a:ext cx="3886200" cy="1066800"/>
          </a:xfrm>
          <a:prstGeom prst="ellipse">
            <a:avLst/>
          </a:prstGeom>
          <a:noFill/>
          <a:ln w="38160">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16391" name="Line 7"/>
          <p:cNvSpPr>
            <a:spLocks noChangeShapeType="1"/>
          </p:cNvSpPr>
          <p:nvPr/>
        </p:nvSpPr>
        <p:spPr bwMode="auto">
          <a:xfrm>
            <a:off x="5791200" y="3505200"/>
            <a:ext cx="838200" cy="1588"/>
          </a:xfrm>
          <a:prstGeom prst="line">
            <a:avLst/>
          </a:prstGeom>
          <a:noFill/>
          <a:ln w="3816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16392" name="Line 8"/>
          <p:cNvSpPr>
            <a:spLocks noChangeShapeType="1"/>
          </p:cNvSpPr>
          <p:nvPr/>
        </p:nvSpPr>
        <p:spPr bwMode="auto">
          <a:xfrm flipV="1">
            <a:off x="5867400" y="4949825"/>
            <a:ext cx="762000" cy="82550"/>
          </a:xfrm>
          <a:prstGeom prst="line">
            <a:avLst/>
          </a:prstGeom>
          <a:noFill/>
          <a:ln w="3816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16393" name="Text Box 9"/>
          <p:cNvSpPr txBox="1">
            <a:spLocks noChangeArrowheads="1"/>
          </p:cNvSpPr>
          <p:nvPr/>
        </p:nvSpPr>
        <p:spPr bwMode="auto">
          <a:xfrm>
            <a:off x="6613525" y="3019425"/>
            <a:ext cx="2149475"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200">
                <a:latin typeface="Arial" charset="0"/>
                <a:cs typeface="Times New Roman" pitchFamily="16" charset="0"/>
              </a:rPr>
              <a:t>Zona próxima al mar con mas facilidades para el transporte: zona más industrializada.</a:t>
            </a:r>
          </a:p>
        </p:txBody>
      </p:sp>
      <p:sp>
        <p:nvSpPr>
          <p:cNvPr id="16394" name="Text Box 10"/>
          <p:cNvSpPr txBox="1">
            <a:spLocks noChangeArrowheads="1"/>
          </p:cNvSpPr>
          <p:nvPr/>
        </p:nvSpPr>
        <p:spPr bwMode="auto">
          <a:xfrm>
            <a:off x="6629400" y="4648200"/>
            <a:ext cx="214947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200">
                <a:latin typeface="Arial" charset="0"/>
                <a:cs typeface="Times New Roman" pitchFamily="16" charset="0"/>
              </a:rPr>
              <a:t>Zona interior y montañosa, menos industrializada.</a:t>
            </a:r>
          </a:p>
        </p:txBody>
      </p:sp>
      <p:sp>
        <p:nvSpPr>
          <p:cNvPr id="16395" name="Text Box 11"/>
          <p:cNvSpPr txBox="1">
            <a:spLocks noChangeArrowheads="1"/>
          </p:cNvSpPr>
          <p:nvPr/>
        </p:nvSpPr>
        <p:spPr bwMode="auto">
          <a:xfrm>
            <a:off x="1030288" y="6357938"/>
            <a:ext cx="6259512"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200">
                <a:latin typeface="Arial" charset="0"/>
                <a:cs typeface="Times New Roman" pitchFamily="16" charset="0"/>
              </a:rPr>
              <a:t>Relieve de Asturias. Condicionante de la distribución de la industria. Imagen Google.map.</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LOCALIZACIÓN INDUSTRIAL:</a:t>
            </a:r>
            <a:br>
              <a:rPr lang="en-GB" sz="3600" b="1">
                <a:solidFill>
                  <a:srgbClr val="FFFFFF"/>
                </a:solidFill>
                <a:latin typeface="Arial" charset="0"/>
              </a:rPr>
            </a:br>
            <a:r>
              <a:rPr lang="en-GB" sz="2800" b="1">
                <a:solidFill>
                  <a:srgbClr val="FFFFFF"/>
                </a:solidFill>
                <a:latin typeface="Arial" charset="0"/>
              </a:rPr>
              <a:t>Factores de localización físicos</a:t>
            </a:r>
          </a:p>
        </p:txBody>
      </p:sp>
      <p:sp>
        <p:nvSpPr>
          <p:cNvPr id="17410"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17411" name="Rectangle 3"/>
          <p:cNvSpPr>
            <a:spLocks noChangeArrowheads="1"/>
          </p:cNvSpPr>
          <p:nvPr/>
        </p:nvSpPr>
        <p:spPr bwMode="auto">
          <a:xfrm>
            <a:off x="1066800" y="1828800"/>
            <a:ext cx="7696200" cy="9461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000000"/>
                </a:solidFill>
                <a:latin typeface="Arial" charset="0"/>
              </a:rPr>
              <a:t>- Conservación del medio ambiente</a:t>
            </a:r>
            <a:r>
              <a:rPr lang="en-GB" sz="1400">
                <a:solidFill>
                  <a:srgbClr val="000000"/>
                </a:solidFill>
                <a:latin typeface="Arial" charset="0"/>
              </a:rPr>
              <a:t>: hoy en día los países desarrollados imponen restricciones a la instalación de industrias contaminantes, por lo que condicionan su localización en países menos restrictivos, normalmente aquellos que están en vías de desarrollo: DESLOCALIZACIÓN INDUSTRIAL.</a:t>
            </a:r>
          </a:p>
        </p:txBody>
      </p:sp>
      <p:pic>
        <p:nvPicPr>
          <p:cNvPr id="1741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124200"/>
            <a:ext cx="4000500" cy="265112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7413" name="Text Box 5"/>
          <p:cNvSpPr txBox="1">
            <a:spLocks noChangeArrowheads="1"/>
          </p:cNvSpPr>
          <p:nvPr/>
        </p:nvSpPr>
        <p:spPr bwMode="auto">
          <a:xfrm>
            <a:off x="2501900" y="5943600"/>
            <a:ext cx="4059238"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ctr">
              <a:buFont typeface="Arial" charset="0"/>
              <a:buNone/>
            </a:pPr>
            <a:r>
              <a:rPr lang="en-GB" sz="1200">
                <a:latin typeface="Arial" charset="0"/>
                <a:cs typeface="Times New Roman" pitchFamily="16" charset="0"/>
              </a:rPr>
              <a:t>Contaminación en China. Banco de imágenes del CNICE</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LOCALIZACIÓN INDUSTRIAL: </a:t>
            </a:r>
            <a:r>
              <a:rPr lang="en-GB" sz="2800" b="1">
                <a:solidFill>
                  <a:srgbClr val="FFFFFF"/>
                </a:solidFill>
                <a:latin typeface="Arial" charset="0"/>
              </a:rPr>
              <a:t>Factores de localización humanos</a:t>
            </a:r>
          </a:p>
        </p:txBody>
      </p:sp>
      <p:sp>
        <p:nvSpPr>
          <p:cNvPr id="18434"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18435" name="Rectangle 3"/>
          <p:cNvSpPr>
            <a:spLocks noChangeArrowheads="1"/>
          </p:cNvSpPr>
          <p:nvPr/>
        </p:nvSpPr>
        <p:spPr bwMode="auto">
          <a:xfrm>
            <a:off x="5029200" y="2133600"/>
            <a:ext cx="3429000" cy="325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rPr>
              <a:t>Mano de obra</a:t>
            </a:r>
            <a:r>
              <a:rPr lang="en-GB" sz="1600">
                <a:solidFill>
                  <a:srgbClr val="000000"/>
                </a:solidFill>
                <a:latin typeface="Arial" charset="0"/>
              </a:rPr>
              <a:t>: existencia de abundante mano de obra, que sea barata, que tenga la cualificación adecuada a la industria correspondiente. </a:t>
            </a: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a:solidFill>
                  <a:srgbClr val="000000"/>
                </a:solidFill>
                <a:latin typeface="Arial" charset="0"/>
              </a:rPr>
              <a:t>Este factor explica la reubicación a escala mundial de las industrias que necesitan mucha mano de obra, que trasladan sus centros de producción a países subdesarrollados que les ofrecen mejores condiciones laborales que en los países desarrollados.</a:t>
            </a:r>
          </a:p>
        </p:txBody>
      </p:sp>
      <p:pic>
        <p:nvPicPr>
          <p:cNvPr id="18436"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24000" y="2209800"/>
            <a:ext cx="3082925" cy="29575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9376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LOCALIZACIÓN INDUSTRIAL:</a:t>
            </a:r>
            <a:br>
              <a:rPr lang="en-GB" sz="3600" b="1">
                <a:solidFill>
                  <a:srgbClr val="FFFFFF"/>
                </a:solidFill>
                <a:latin typeface="Arial" charset="0"/>
              </a:rPr>
            </a:br>
            <a:r>
              <a:rPr lang="en-GB" sz="2800" b="1">
                <a:solidFill>
                  <a:srgbClr val="FFFFFF"/>
                </a:solidFill>
                <a:latin typeface="Arial" charset="0"/>
              </a:rPr>
              <a:t>Factores de localización humanos</a:t>
            </a:r>
          </a:p>
        </p:txBody>
      </p:sp>
      <p:sp>
        <p:nvSpPr>
          <p:cNvPr id="20482"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20483" name="Rectangle 3"/>
          <p:cNvSpPr>
            <a:spLocks noChangeArrowheads="1"/>
          </p:cNvSpPr>
          <p:nvPr/>
        </p:nvSpPr>
        <p:spPr bwMode="auto">
          <a:xfrm>
            <a:off x="1066800" y="1828800"/>
            <a:ext cx="7696200" cy="1585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000000"/>
                </a:solidFill>
                <a:latin typeface="Arial" charset="0"/>
              </a:rPr>
              <a:t>Capital:</a:t>
            </a:r>
            <a:r>
              <a:rPr lang="en-GB" sz="1400">
                <a:solidFill>
                  <a:srgbClr val="000000"/>
                </a:solidFill>
                <a:latin typeface="Arial" charset="0"/>
              </a:rPr>
              <a:t> la necesidad de grandes inversiones para instalar algunas industrias, hace que estas se localicen junto a los posibles inversionistas, bancos, bolsas de valores, etc.</a:t>
            </a: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000000"/>
                </a:solidFill>
                <a:latin typeface="Arial" charset="0"/>
              </a:rPr>
              <a:t>- Transporte: </a:t>
            </a:r>
            <a:r>
              <a:rPr lang="en-GB" sz="1400">
                <a:solidFill>
                  <a:srgbClr val="000000"/>
                </a:solidFill>
                <a:latin typeface="Arial" charset="0"/>
              </a:rPr>
              <a:t>la facilidad de acceso de las materias primas y de evacuación de las mercancías debido a la existencia de redes de transporte bien estructuradas y rápidas favorece la instalación de las industrias junto a puertos, ferrocarril, o autopistas.</a:t>
            </a:r>
          </a:p>
        </p:txBody>
      </p:sp>
      <p:pic>
        <p:nvPicPr>
          <p:cNvPr id="2048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3505200"/>
            <a:ext cx="3124200" cy="26400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485" name="Text Box 5"/>
          <p:cNvSpPr txBox="1">
            <a:spLocks noChangeArrowheads="1"/>
          </p:cNvSpPr>
          <p:nvPr/>
        </p:nvSpPr>
        <p:spPr bwMode="auto">
          <a:xfrm>
            <a:off x="3194050" y="6248400"/>
            <a:ext cx="2713038"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200">
                <a:latin typeface="Arial" charset="0"/>
                <a:cs typeface="Times New Roman" pitchFamily="16" charset="0"/>
              </a:rPr>
              <a:t>Puerto de Cádiz. Imagen google.map</a:t>
            </a:r>
          </a:p>
        </p:txBody>
      </p:sp>
      <p:sp>
        <p:nvSpPr>
          <p:cNvPr id="20486" name="Text Box 6"/>
          <p:cNvSpPr txBox="1">
            <a:spLocks noChangeArrowheads="1"/>
          </p:cNvSpPr>
          <p:nvPr/>
        </p:nvSpPr>
        <p:spPr bwMode="auto">
          <a:xfrm>
            <a:off x="1204913" y="4022725"/>
            <a:ext cx="777875"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600">
                <a:latin typeface="Arial" charset="0"/>
                <a:cs typeface="Times New Roman" pitchFamily="16" charset="0"/>
              </a:rPr>
              <a:t>Puerto</a:t>
            </a:r>
          </a:p>
        </p:txBody>
      </p:sp>
      <p:sp>
        <p:nvSpPr>
          <p:cNvPr id="20487" name="Text Box 7"/>
          <p:cNvSpPr txBox="1">
            <a:spLocks noChangeArrowheads="1"/>
          </p:cNvSpPr>
          <p:nvPr/>
        </p:nvSpPr>
        <p:spPr bwMode="auto">
          <a:xfrm>
            <a:off x="1206500" y="5013325"/>
            <a:ext cx="11049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600">
                <a:latin typeface="Arial" charset="0"/>
                <a:cs typeface="Times New Roman" pitchFamily="16" charset="0"/>
              </a:rPr>
              <a:t>Ferrocarril</a:t>
            </a:r>
          </a:p>
        </p:txBody>
      </p:sp>
      <p:sp>
        <p:nvSpPr>
          <p:cNvPr id="20488" name="Line 8"/>
          <p:cNvSpPr>
            <a:spLocks noChangeShapeType="1"/>
          </p:cNvSpPr>
          <p:nvPr/>
        </p:nvSpPr>
        <p:spPr bwMode="auto">
          <a:xfrm>
            <a:off x="1981200" y="4267200"/>
            <a:ext cx="2057400" cy="609600"/>
          </a:xfrm>
          <a:prstGeom prst="line">
            <a:avLst/>
          </a:prstGeom>
          <a:noFill/>
          <a:ln w="3816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0489" name="Line 9"/>
          <p:cNvSpPr>
            <a:spLocks noChangeShapeType="1"/>
          </p:cNvSpPr>
          <p:nvPr/>
        </p:nvSpPr>
        <p:spPr bwMode="auto">
          <a:xfrm>
            <a:off x="2286000" y="5181600"/>
            <a:ext cx="1752600" cy="609600"/>
          </a:xfrm>
          <a:prstGeom prst="line">
            <a:avLst/>
          </a:prstGeom>
          <a:noFill/>
          <a:ln w="38160">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LOCALIZACIÓN INDUSTRIAL:</a:t>
            </a:r>
            <a:br>
              <a:rPr lang="en-GB" sz="3600" b="1">
                <a:solidFill>
                  <a:srgbClr val="FFFFFF"/>
                </a:solidFill>
                <a:latin typeface="Arial" charset="0"/>
              </a:rPr>
            </a:br>
            <a:r>
              <a:rPr lang="en-GB" sz="2800" b="1">
                <a:solidFill>
                  <a:srgbClr val="FFFFFF"/>
                </a:solidFill>
                <a:latin typeface="Arial" charset="0"/>
              </a:rPr>
              <a:t>Factores de localización humanos</a:t>
            </a:r>
          </a:p>
        </p:txBody>
      </p:sp>
      <p:sp>
        <p:nvSpPr>
          <p:cNvPr id="21506"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21507" name="Rectangle 3"/>
          <p:cNvSpPr>
            <a:spLocks noChangeArrowheads="1"/>
          </p:cNvSpPr>
          <p:nvPr/>
        </p:nvSpPr>
        <p:spPr bwMode="auto">
          <a:xfrm>
            <a:off x="1066800" y="1828800"/>
            <a:ext cx="7696200" cy="435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000000"/>
                </a:solidFill>
                <a:latin typeface="Arial" charset="0"/>
              </a:rPr>
              <a:t>Aglomeración:</a:t>
            </a:r>
            <a:r>
              <a:rPr lang="en-GB" sz="1400">
                <a:solidFill>
                  <a:srgbClr val="000000"/>
                </a:solidFill>
                <a:latin typeface="Arial" charset="0"/>
              </a:rPr>
              <a:t> para conseguir economías de escala, se suelen concentrar las empresas de sectores afines en los mismos lugares para ahorrar costes de transportes y amortizar gastos de instalación.</a:t>
            </a: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400">
              <a:solidFill>
                <a:srgbClr val="000000"/>
              </a:solidFill>
              <a:latin typeface="Arial" charset="0"/>
            </a:endParaRPr>
          </a:p>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400" b="1">
                <a:solidFill>
                  <a:srgbClr val="000000"/>
                </a:solidFill>
                <a:latin typeface="Arial" charset="0"/>
              </a:rPr>
              <a:t>- Políticos</a:t>
            </a:r>
            <a:r>
              <a:rPr lang="en-GB" sz="1400">
                <a:solidFill>
                  <a:srgbClr val="000000"/>
                </a:solidFill>
                <a:latin typeface="Arial" charset="0"/>
              </a:rPr>
              <a:t>: los Estados suelen apoyar de manera directa (mediante empresas públicas,) o indirecta (subvenciones, impuestos, facilitando suelo industrial, desarrollando legislaciones laborales flexibles, etc.) la localización de industrias en determinados lugares.</a:t>
            </a:r>
          </a:p>
        </p:txBody>
      </p:sp>
      <p:pic>
        <p:nvPicPr>
          <p:cNvPr id="215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438400"/>
            <a:ext cx="3506788" cy="27241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09" name="Text Box 5"/>
          <p:cNvSpPr txBox="1">
            <a:spLocks noChangeArrowheads="1"/>
          </p:cNvSpPr>
          <p:nvPr/>
        </p:nvSpPr>
        <p:spPr bwMode="auto">
          <a:xfrm>
            <a:off x="6629400" y="4572000"/>
            <a:ext cx="1997075" cy="641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200">
                <a:latin typeface="Arial" charset="0"/>
                <a:cs typeface="Times New Roman" pitchFamily="16" charset="0"/>
              </a:rPr>
              <a:t>Polígono Industrial el Nevero (Badajoz). Imagen google.map.</a:t>
            </a:r>
          </a:p>
        </p:txBody>
      </p:sp>
      <p:sp>
        <p:nvSpPr>
          <p:cNvPr id="21510" name="Line 6"/>
          <p:cNvSpPr>
            <a:spLocks noChangeShapeType="1"/>
          </p:cNvSpPr>
          <p:nvPr/>
        </p:nvSpPr>
        <p:spPr bwMode="auto">
          <a:xfrm flipH="1">
            <a:off x="2892425" y="2362200"/>
            <a:ext cx="387350" cy="609600"/>
          </a:xfrm>
          <a:prstGeom prst="line">
            <a:avLst/>
          </a:prstGeom>
          <a:noFill/>
          <a:ln w="38160">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1511" name="Line 7"/>
          <p:cNvSpPr>
            <a:spLocks noChangeShapeType="1"/>
          </p:cNvSpPr>
          <p:nvPr/>
        </p:nvSpPr>
        <p:spPr bwMode="auto">
          <a:xfrm>
            <a:off x="3124200" y="2362200"/>
            <a:ext cx="3200400" cy="2590800"/>
          </a:xfrm>
          <a:prstGeom prst="line">
            <a:avLst/>
          </a:prstGeom>
          <a:noFill/>
          <a:ln w="38160">
            <a:solidFill>
              <a:srgbClr val="CCFFCC"/>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s-ES"/>
          </a:p>
        </p:txBody>
      </p:sp>
      <p:sp>
        <p:nvSpPr>
          <p:cNvPr id="21512" name="Text Box 8"/>
          <p:cNvSpPr txBox="1">
            <a:spLocks noChangeArrowheads="1"/>
          </p:cNvSpPr>
          <p:nvPr/>
        </p:nvSpPr>
        <p:spPr bwMode="auto">
          <a:xfrm>
            <a:off x="1449388" y="2819400"/>
            <a:ext cx="1546225" cy="246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000" b="1">
                <a:latin typeface="Arial" charset="0"/>
                <a:cs typeface="Times New Roman" pitchFamily="16" charset="0"/>
              </a:rPr>
              <a:t>Autovía Madrid-Lisboa</a:t>
            </a:r>
          </a:p>
        </p:txBody>
      </p:sp>
      <p:sp>
        <p:nvSpPr>
          <p:cNvPr id="21513" name="Text Box 9"/>
          <p:cNvSpPr txBox="1">
            <a:spLocks noChangeArrowheads="1"/>
          </p:cNvSpPr>
          <p:nvPr/>
        </p:nvSpPr>
        <p:spPr bwMode="auto">
          <a:xfrm>
            <a:off x="5411788" y="4876800"/>
            <a:ext cx="811212" cy="246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Clr>
                <a:srgbClr val="CCFFCC"/>
              </a:buClr>
              <a:buFont typeface="Arial" charset="0"/>
              <a:buNone/>
            </a:pPr>
            <a:r>
              <a:rPr lang="en-GB" sz="1000" b="1">
                <a:solidFill>
                  <a:srgbClr val="CCFFCC"/>
                </a:solidFill>
                <a:latin typeface="Arial" charset="0"/>
                <a:cs typeface="Times New Roman" pitchFamily="16" charset="0"/>
              </a:rPr>
              <a:t>Ferrocarril</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1268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DEFINICIÓN</a:t>
            </a:r>
          </a:p>
        </p:txBody>
      </p:sp>
      <p:sp>
        <p:nvSpPr>
          <p:cNvPr id="5122"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2895600"/>
            <a:ext cx="6553200" cy="3200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4" name="Text Box 4"/>
          <p:cNvSpPr txBox="1">
            <a:spLocks noChangeArrowheads="1"/>
          </p:cNvSpPr>
          <p:nvPr/>
        </p:nvSpPr>
        <p:spPr bwMode="auto">
          <a:xfrm>
            <a:off x="974725" y="1660525"/>
            <a:ext cx="7635875"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600">
                <a:latin typeface="Arial" charset="0"/>
                <a:cs typeface="Times New Roman" pitchFamily="16" charset="0"/>
              </a:rPr>
              <a:t>La industria es la actividad económica encargada de transformar los productos extraídos de las naturaleza en material elaborado. En dicho proceso productivo se combinan los distintos factores de producción y se generan residuos.</a:t>
            </a:r>
          </a:p>
        </p:txBody>
      </p:sp>
      <p:sp>
        <p:nvSpPr>
          <p:cNvPr id="5125" name="Text Box 5"/>
          <p:cNvSpPr txBox="1">
            <a:spLocks noChangeArrowheads="1"/>
          </p:cNvSpPr>
          <p:nvPr/>
        </p:nvSpPr>
        <p:spPr bwMode="auto">
          <a:xfrm>
            <a:off x="992188" y="6383338"/>
            <a:ext cx="1681162" cy="246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000">
                <a:latin typeface="Arial" charset="0"/>
                <a:cs typeface="Times New Roman" pitchFamily="16" charset="0"/>
              </a:rPr>
              <a:t>Fuente: elaboración propia</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PAISAJES INDUSTRIALES</a:t>
            </a:r>
          </a:p>
        </p:txBody>
      </p:sp>
      <p:sp>
        <p:nvSpPr>
          <p:cNvPr id="23554"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23555" name="Text Box 3"/>
          <p:cNvSpPr txBox="1">
            <a:spLocks noChangeArrowheads="1"/>
          </p:cNvSpPr>
          <p:nvPr/>
        </p:nvSpPr>
        <p:spPr bwMode="auto">
          <a:xfrm>
            <a:off x="2832100" y="1676400"/>
            <a:ext cx="3795713" cy="336550"/>
          </a:xfrm>
          <a:prstGeom prst="rect">
            <a:avLst/>
          </a:prstGeom>
          <a:solidFill>
            <a:srgbClr val="FFCC99">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600" b="1">
                <a:latin typeface="Arial" charset="0"/>
                <a:cs typeface="Times New Roman" pitchFamily="16" charset="0"/>
              </a:rPr>
              <a:t>PAISAJES INDUSTRIALES URBANOS</a:t>
            </a:r>
          </a:p>
        </p:txBody>
      </p:sp>
      <p:sp>
        <p:nvSpPr>
          <p:cNvPr id="23556" name="Text Box 4"/>
          <p:cNvSpPr txBox="1">
            <a:spLocks noChangeArrowheads="1"/>
          </p:cNvSpPr>
          <p:nvPr/>
        </p:nvSpPr>
        <p:spPr bwMode="auto">
          <a:xfrm>
            <a:off x="1127125" y="2193925"/>
            <a:ext cx="3673475" cy="3290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400">
                <a:latin typeface="Arial" charset="0"/>
                <a:cs typeface="Times New Roman" pitchFamily="16" charset="0"/>
              </a:rPr>
              <a:t>Durante el siglo XX se desarrolló como fuente de energía básica para la industria el petróleo, por lo que la demanda de este producto favoreció la localización de refinerías sobre todo en puertos o en otras ciudades del interior, y junto a ellas surgieron polos industriales que se aprovechaban de la proximidad a la fuente de energía. </a:t>
            </a:r>
          </a:p>
          <a:p>
            <a:pPr algn="just">
              <a:buFont typeface="Arial" charset="0"/>
              <a:buNone/>
            </a:pPr>
            <a:endParaRPr lang="en-GB" sz="1400">
              <a:latin typeface="Arial" charset="0"/>
              <a:cs typeface="Times New Roman" pitchFamily="16" charset="0"/>
            </a:endParaRPr>
          </a:p>
          <a:p>
            <a:pPr algn="just">
              <a:buFont typeface="Arial" charset="0"/>
              <a:buNone/>
            </a:pPr>
            <a:r>
              <a:rPr lang="en-GB" sz="1400">
                <a:latin typeface="Arial" charset="0"/>
                <a:cs typeface="Times New Roman" pitchFamily="16" charset="0"/>
              </a:rPr>
              <a:t>Por otra parte las industrias de bienes de consumo se fueron localizando junto al mercado, por lo que en casi todas las ciudades fueron apareciendo polígonos industriales que abastecían a las ciudades.</a:t>
            </a:r>
          </a:p>
        </p:txBody>
      </p:sp>
      <p:pic>
        <p:nvPicPr>
          <p:cNvPr id="235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2133600"/>
            <a:ext cx="2663825" cy="4000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558" name="Text Box 6"/>
          <p:cNvSpPr txBox="1">
            <a:spLocks noChangeArrowheads="1"/>
          </p:cNvSpPr>
          <p:nvPr/>
        </p:nvSpPr>
        <p:spPr bwMode="auto">
          <a:xfrm>
            <a:off x="5524500" y="6383338"/>
            <a:ext cx="2401888" cy="246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000">
                <a:latin typeface="Arial" charset="0"/>
                <a:cs typeface="Times New Roman" pitchFamily="16" charset="0"/>
              </a:rPr>
              <a:t>Fuente: Banco de Imágenes del CNICE</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PAISAJES INDUSTRIALES</a:t>
            </a:r>
          </a:p>
        </p:txBody>
      </p:sp>
      <p:sp>
        <p:nvSpPr>
          <p:cNvPr id="24578"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24579" name="Rectangle 3"/>
          <p:cNvSpPr>
            <a:spLocks noChangeArrowheads="1"/>
          </p:cNvSpPr>
          <p:nvPr/>
        </p:nvSpPr>
        <p:spPr bwMode="auto">
          <a:xfrm>
            <a:off x="3314700" y="1905000"/>
            <a:ext cx="3124200" cy="609600"/>
          </a:xfrm>
          <a:prstGeom prst="rect">
            <a:avLst/>
          </a:prstGeom>
          <a:solidFill>
            <a:srgbClr val="FF9900">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FFFFFF"/>
                </a:solidFill>
                <a:latin typeface="Arial" charset="0"/>
                <a:cs typeface="Times New Roman" pitchFamily="16" charset="0"/>
              </a:rPr>
              <a:t>PROBLEMAS INDUSTRIALES</a:t>
            </a:r>
          </a:p>
        </p:txBody>
      </p:sp>
      <p:sp>
        <p:nvSpPr>
          <p:cNvPr id="24580" name="Oval 4"/>
          <p:cNvSpPr>
            <a:spLocks noChangeArrowheads="1"/>
          </p:cNvSpPr>
          <p:nvPr/>
        </p:nvSpPr>
        <p:spPr bwMode="auto">
          <a:xfrm>
            <a:off x="1371600" y="2895600"/>
            <a:ext cx="2514600" cy="685800"/>
          </a:xfrm>
          <a:prstGeom prst="ellipse">
            <a:avLst/>
          </a:prstGeom>
          <a:solidFill>
            <a:srgbClr val="FF3300">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FFFFFF"/>
                </a:solidFill>
                <a:latin typeface="Arial" charset="0"/>
                <a:cs typeface="Times New Roman" pitchFamily="16" charset="0"/>
              </a:rPr>
              <a:t>OBSOLESCENCIA</a:t>
            </a:r>
          </a:p>
        </p:txBody>
      </p:sp>
      <p:sp>
        <p:nvSpPr>
          <p:cNvPr id="24581" name="Oval 5"/>
          <p:cNvSpPr>
            <a:spLocks noChangeArrowheads="1"/>
          </p:cNvSpPr>
          <p:nvPr/>
        </p:nvSpPr>
        <p:spPr bwMode="auto">
          <a:xfrm>
            <a:off x="5867400" y="2895600"/>
            <a:ext cx="2514600" cy="685800"/>
          </a:xfrm>
          <a:prstGeom prst="ellipse">
            <a:avLst/>
          </a:prstGeom>
          <a:solidFill>
            <a:srgbClr val="FF0000">
              <a:alpha val="50000"/>
            </a:srgbClr>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FFFFFF"/>
                </a:solidFill>
                <a:latin typeface="Arial" charset="0"/>
                <a:cs typeface="Times New Roman" pitchFamily="16" charset="0"/>
              </a:rPr>
              <a:t>AMBIENTALES</a:t>
            </a:r>
          </a:p>
        </p:txBody>
      </p:sp>
      <p:cxnSp>
        <p:nvCxnSpPr>
          <p:cNvPr id="24582" name="AutoShape 6"/>
          <p:cNvCxnSpPr>
            <a:cxnSpLocks noChangeShapeType="1"/>
            <a:stCxn id="24579" idx="1"/>
            <a:endCxn id="24580" idx="0"/>
          </p:cNvCxnSpPr>
          <p:nvPr/>
        </p:nvCxnSpPr>
        <p:spPr bwMode="auto">
          <a:xfrm flipH="1">
            <a:off x="2628900" y="2209800"/>
            <a:ext cx="685800" cy="685800"/>
          </a:xfrm>
          <a:prstGeom prst="bentConnector3">
            <a:avLst>
              <a:gd name="adj1" fmla="val 50000"/>
            </a:avLst>
          </a:prstGeom>
          <a:noFill/>
          <a:ln w="936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583" name="AutoShape 7"/>
          <p:cNvCxnSpPr>
            <a:cxnSpLocks noChangeShapeType="1"/>
            <a:stCxn id="24579" idx="3"/>
            <a:endCxn id="24581" idx="0"/>
          </p:cNvCxnSpPr>
          <p:nvPr/>
        </p:nvCxnSpPr>
        <p:spPr bwMode="auto">
          <a:xfrm>
            <a:off x="6438900" y="2209800"/>
            <a:ext cx="685800" cy="685800"/>
          </a:xfrm>
          <a:prstGeom prst="bentConnector3">
            <a:avLst>
              <a:gd name="adj1" fmla="val 50000"/>
            </a:avLst>
          </a:prstGeom>
          <a:noFill/>
          <a:ln w="9360">
            <a:solidFill>
              <a:srgbClr val="00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4584" name="Text Box 8"/>
          <p:cNvSpPr txBox="1">
            <a:spLocks noChangeArrowheads="1"/>
          </p:cNvSpPr>
          <p:nvPr/>
        </p:nvSpPr>
        <p:spPr bwMode="auto">
          <a:xfrm>
            <a:off x="1050925" y="3717925"/>
            <a:ext cx="3368675" cy="1554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Char char="-"/>
            </a:pPr>
            <a:r>
              <a:rPr lang="en-GB" sz="1600">
                <a:latin typeface="Arial" charset="0"/>
                <a:cs typeface="Times New Roman" pitchFamily="16" charset="0"/>
              </a:rPr>
              <a:t>Industrias maduras.</a:t>
            </a:r>
          </a:p>
          <a:p>
            <a:pPr algn="just">
              <a:buFont typeface="Arial" charset="0"/>
              <a:buChar char="-"/>
            </a:pPr>
            <a:r>
              <a:rPr lang="en-GB" sz="1600">
                <a:latin typeface="Arial" charset="0"/>
                <a:cs typeface="Times New Roman" pitchFamily="16" charset="0"/>
              </a:rPr>
              <a:t>Nuevas necesidades productivas</a:t>
            </a:r>
          </a:p>
          <a:p>
            <a:pPr algn="just">
              <a:buFont typeface="Arial" charset="0"/>
              <a:buChar char="-"/>
            </a:pPr>
            <a:r>
              <a:rPr lang="en-GB" sz="1600">
                <a:latin typeface="Arial" charset="0"/>
                <a:cs typeface="Times New Roman" pitchFamily="16" charset="0"/>
              </a:rPr>
              <a:t>Competencia de terceros países</a:t>
            </a:r>
          </a:p>
          <a:p>
            <a:pPr algn="just">
              <a:buFont typeface="Arial" charset="0"/>
              <a:buChar char="-"/>
            </a:pPr>
            <a:r>
              <a:rPr lang="en-GB" sz="1600">
                <a:latin typeface="Arial" charset="0"/>
                <a:cs typeface="Times New Roman" pitchFamily="16" charset="0"/>
              </a:rPr>
              <a:t>Reconversión industrial</a:t>
            </a:r>
          </a:p>
          <a:p>
            <a:pPr algn="just">
              <a:buFont typeface="Arial" charset="0"/>
              <a:buChar char="-"/>
            </a:pPr>
            <a:r>
              <a:rPr lang="en-GB" sz="1600">
                <a:latin typeface="Arial" charset="0"/>
                <a:cs typeface="Times New Roman" pitchFamily="16" charset="0"/>
              </a:rPr>
              <a:t>Aumento del paro</a:t>
            </a:r>
          </a:p>
          <a:p>
            <a:pPr algn="just">
              <a:buFont typeface="Arial" charset="0"/>
              <a:buChar char="-"/>
            </a:pPr>
            <a:r>
              <a:rPr lang="en-GB" sz="1600">
                <a:latin typeface="Arial" charset="0"/>
                <a:cs typeface="Times New Roman" pitchFamily="16" charset="0"/>
              </a:rPr>
              <a:t>Conflictividad social.</a:t>
            </a:r>
          </a:p>
        </p:txBody>
      </p:sp>
      <p:sp>
        <p:nvSpPr>
          <p:cNvPr id="24585" name="Text Box 9"/>
          <p:cNvSpPr txBox="1">
            <a:spLocks noChangeArrowheads="1"/>
          </p:cNvSpPr>
          <p:nvPr/>
        </p:nvSpPr>
        <p:spPr bwMode="auto">
          <a:xfrm>
            <a:off x="4937125" y="3717925"/>
            <a:ext cx="3673475" cy="1797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r>
              <a:rPr lang="en-GB" sz="1600">
                <a:latin typeface="Arial" charset="0"/>
                <a:cs typeface="Times New Roman" pitchFamily="16" charset="0"/>
              </a:rPr>
              <a:t>-Emisión de residuos</a:t>
            </a:r>
          </a:p>
          <a:p>
            <a:pPr algn="just">
              <a:buFont typeface="Arial" charset="0"/>
              <a:buNone/>
            </a:pPr>
            <a:r>
              <a:rPr lang="en-GB" sz="1600">
                <a:latin typeface="Arial" charset="0"/>
                <a:cs typeface="Times New Roman" pitchFamily="16" charset="0"/>
              </a:rPr>
              <a:t>-Contaminación</a:t>
            </a:r>
          </a:p>
          <a:p>
            <a:pPr algn="just">
              <a:buFont typeface="Arial" charset="0"/>
              <a:buNone/>
            </a:pPr>
            <a:r>
              <a:rPr lang="en-GB" sz="1600">
                <a:latin typeface="Arial" charset="0"/>
                <a:cs typeface="Times New Roman" pitchFamily="16" charset="0"/>
              </a:rPr>
              <a:t>-Leyes más restrictivas en países desarrollados.</a:t>
            </a:r>
          </a:p>
          <a:p>
            <a:pPr algn="just">
              <a:buFont typeface="Arial" charset="0"/>
              <a:buNone/>
            </a:pPr>
            <a:r>
              <a:rPr lang="en-GB" sz="1600">
                <a:latin typeface="Arial" charset="0"/>
                <a:cs typeface="Times New Roman" pitchFamily="16" charset="0"/>
              </a:rPr>
              <a:t>-Aumento de los costes de producción</a:t>
            </a:r>
          </a:p>
          <a:p>
            <a:pPr algn="just">
              <a:buFont typeface="Arial" charset="0"/>
              <a:buNone/>
            </a:pPr>
            <a:r>
              <a:rPr lang="en-GB" sz="1600">
                <a:latin typeface="Arial" charset="0"/>
                <a:cs typeface="Times New Roman" pitchFamily="16" charset="0"/>
              </a:rPr>
              <a:t>-Deslocalización industrial y de vertederos de residuos.</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PROCESO INDUSTRIAL</a:t>
            </a:r>
          </a:p>
        </p:txBody>
      </p:sp>
      <p:sp>
        <p:nvSpPr>
          <p:cNvPr id="6146"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6147" name="Text Box 3"/>
          <p:cNvSpPr txBox="1">
            <a:spLocks noChangeArrowheads="1"/>
          </p:cNvSpPr>
          <p:nvPr/>
        </p:nvSpPr>
        <p:spPr bwMode="auto">
          <a:xfrm>
            <a:off x="990600" y="2397125"/>
            <a:ext cx="7635875" cy="325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457200" indent="-4572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1pPr>
            <a:lvl2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9pPr>
          </a:lstStyle>
          <a:p>
            <a:pPr algn="just">
              <a:buFont typeface="Arial" charset="0"/>
              <a:buChar char="•"/>
            </a:pPr>
            <a:r>
              <a:rPr lang="en-GB" sz="1600" b="1">
                <a:latin typeface="Arial" charset="0"/>
                <a:cs typeface="Times New Roman" pitchFamily="16" charset="0"/>
              </a:rPr>
              <a:t>Materias Primas:</a:t>
            </a:r>
            <a:r>
              <a:rPr lang="en-GB" sz="1600">
                <a:latin typeface="Arial" charset="0"/>
                <a:cs typeface="Times New Roman" pitchFamily="16" charset="0"/>
              </a:rPr>
              <a:t> son los recursos naturales que serán transformados en la Industria.</a:t>
            </a:r>
          </a:p>
          <a:p>
            <a:pPr algn="just">
              <a:buFont typeface="Arial" charset="0"/>
              <a:buNone/>
            </a:pPr>
            <a:endParaRPr lang="en-GB" sz="1600">
              <a:latin typeface="Arial" charset="0"/>
              <a:cs typeface="Times New Roman" pitchFamily="16" charset="0"/>
            </a:endParaRPr>
          </a:p>
          <a:p>
            <a:pPr algn="just">
              <a:buFont typeface="Arial" charset="0"/>
              <a:buChar char="•"/>
            </a:pPr>
            <a:r>
              <a:rPr lang="en-GB" sz="1600" b="1">
                <a:latin typeface="Arial" charset="0"/>
                <a:cs typeface="Times New Roman" pitchFamily="16" charset="0"/>
              </a:rPr>
              <a:t>Energía: </a:t>
            </a:r>
            <a:r>
              <a:rPr lang="en-GB" sz="1600">
                <a:latin typeface="Arial" charset="0"/>
                <a:cs typeface="Times New Roman" pitchFamily="16" charset="0"/>
              </a:rPr>
              <a:t>Fuerza impulsora de la maquinaria. </a:t>
            </a:r>
          </a:p>
          <a:p>
            <a:pPr algn="just">
              <a:buFont typeface="Arial" charset="0"/>
              <a:buNone/>
            </a:pPr>
            <a:endParaRPr lang="en-GB" sz="1600">
              <a:latin typeface="Arial" charset="0"/>
              <a:cs typeface="Times New Roman" pitchFamily="16" charset="0"/>
            </a:endParaRPr>
          </a:p>
          <a:p>
            <a:pPr algn="just">
              <a:buFont typeface="Arial" charset="0"/>
              <a:buChar char="•"/>
            </a:pPr>
            <a:r>
              <a:rPr lang="en-GB" sz="1600" b="1">
                <a:latin typeface="Arial" charset="0"/>
                <a:cs typeface="Times New Roman" pitchFamily="16" charset="0"/>
              </a:rPr>
              <a:t>Tecnología:</a:t>
            </a:r>
            <a:r>
              <a:rPr lang="en-GB" sz="1600">
                <a:latin typeface="Arial" charset="0"/>
                <a:cs typeface="Times New Roman" pitchFamily="16" charset="0"/>
              </a:rPr>
              <a:t> Maquinaria necesaria para la transformación de la materia prima.</a:t>
            </a:r>
          </a:p>
          <a:p>
            <a:pPr algn="just">
              <a:buFont typeface="Arial" charset="0"/>
              <a:buNone/>
            </a:pPr>
            <a:endParaRPr lang="en-GB" sz="1600">
              <a:latin typeface="Arial" charset="0"/>
              <a:cs typeface="Times New Roman" pitchFamily="16" charset="0"/>
            </a:endParaRPr>
          </a:p>
          <a:p>
            <a:pPr algn="just">
              <a:buFont typeface="Arial" charset="0"/>
              <a:buChar char="•"/>
            </a:pPr>
            <a:r>
              <a:rPr lang="en-GB" sz="1600" b="1">
                <a:latin typeface="Arial" charset="0"/>
                <a:cs typeface="Times New Roman" pitchFamily="16" charset="0"/>
              </a:rPr>
              <a:t>Mano de obra:</a:t>
            </a:r>
            <a:r>
              <a:rPr lang="en-GB" sz="1600">
                <a:latin typeface="Arial" charset="0"/>
                <a:cs typeface="Times New Roman" pitchFamily="16" charset="0"/>
              </a:rPr>
              <a:t> actividad humana que dirige y maneja la maquinaria para fabricar productos elaborados a partir de las materias primas.</a:t>
            </a:r>
          </a:p>
          <a:p>
            <a:pPr algn="just">
              <a:buFont typeface="Arial" charset="0"/>
              <a:buNone/>
            </a:pPr>
            <a:endParaRPr lang="en-GB" sz="1600">
              <a:latin typeface="Arial" charset="0"/>
              <a:cs typeface="Times New Roman" pitchFamily="16" charset="0"/>
            </a:endParaRPr>
          </a:p>
          <a:p>
            <a:pPr algn="just">
              <a:buFont typeface="Arial" charset="0"/>
              <a:buChar char="•"/>
            </a:pPr>
            <a:r>
              <a:rPr lang="en-GB" sz="1600" b="1">
                <a:latin typeface="Arial" charset="0"/>
                <a:cs typeface="Times New Roman" pitchFamily="16" charset="0"/>
              </a:rPr>
              <a:t>Capital:</a:t>
            </a:r>
            <a:r>
              <a:rPr lang="en-GB" sz="1600">
                <a:latin typeface="Arial" charset="0"/>
                <a:cs typeface="Times New Roman" pitchFamily="16" charset="0"/>
              </a:rPr>
              <a:t> Inversión económica necesaria para el inicio y continuidad de la actividad productiva.</a:t>
            </a:r>
          </a:p>
        </p:txBody>
      </p:sp>
      <p:sp>
        <p:nvSpPr>
          <p:cNvPr id="6148" name="Rectangle 4"/>
          <p:cNvSpPr>
            <a:spLocks noChangeArrowheads="1"/>
          </p:cNvSpPr>
          <p:nvPr/>
        </p:nvSpPr>
        <p:spPr bwMode="auto">
          <a:xfrm>
            <a:off x="990600" y="1752600"/>
            <a:ext cx="7772400"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FACTORES PRODUCTIVOS</a:t>
            </a:r>
          </a:p>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(ENTRADAS EN EL PROCESO)</a:t>
            </a:r>
            <a:r>
              <a:rPr lang="ar-SA" sz="1600" b="1">
                <a:solidFill>
                  <a:srgbClr val="000000"/>
                </a:solidFill>
                <a:latin typeface="Arial" charset="0"/>
                <a:cs typeface="Times New Roman" pitchFamily="16" charset="0"/>
              </a:rPr>
              <a:t>‏</a:t>
            </a:r>
            <a:endParaRPr lang="en-GB" sz="1600" b="1">
              <a:solidFill>
                <a:srgbClr val="000000"/>
              </a:solidFill>
              <a:latin typeface="Arial" charset="0"/>
              <a:cs typeface="Times New Roman" pitchFamily="16"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PROCESO INDUSTRIAL</a:t>
            </a:r>
          </a:p>
        </p:txBody>
      </p:sp>
      <p:sp>
        <p:nvSpPr>
          <p:cNvPr id="7170"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7171" name="Rectangle 3"/>
          <p:cNvSpPr>
            <a:spLocks noChangeArrowheads="1"/>
          </p:cNvSpPr>
          <p:nvPr/>
        </p:nvSpPr>
        <p:spPr bwMode="auto">
          <a:xfrm>
            <a:off x="990600" y="1752600"/>
            <a:ext cx="7772400"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RESULTADO DEL PROCESO:</a:t>
            </a:r>
          </a:p>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(SALIDAS EN EL PROCESO)</a:t>
            </a:r>
            <a:r>
              <a:rPr lang="ar-SA" sz="1600" b="1">
                <a:solidFill>
                  <a:srgbClr val="000000"/>
                </a:solidFill>
                <a:latin typeface="Arial" charset="0"/>
                <a:cs typeface="Times New Roman" pitchFamily="16" charset="0"/>
              </a:rPr>
              <a:t>‏</a:t>
            </a:r>
            <a:endParaRPr lang="en-GB" sz="1600" b="1">
              <a:solidFill>
                <a:srgbClr val="000000"/>
              </a:solidFill>
              <a:latin typeface="Arial" charset="0"/>
              <a:cs typeface="Times New Roman" pitchFamily="16" charset="0"/>
            </a:endParaRPr>
          </a:p>
        </p:txBody>
      </p:sp>
      <p:sp>
        <p:nvSpPr>
          <p:cNvPr id="7172" name="Text Box 4"/>
          <p:cNvSpPr txBox="1">
            <a:spLocks noChangeArrowheads="1"/>
          </p:cNvSpPr>
          <p:nvPr/>
        </p:nvSpPr>
        <p:spPr bwMode="auto">
          <a:xfrm>
            <a:off x="990600" y="2600325"/>
            <a:ext cx="7635875" cy="1311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marL="457200" indent="-45720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1pPr>
            <a:lvl2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2pPr>
            <a:lvl3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3pPr>
            <a:lvl4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4pPr>
            <a:lvl5pPr>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457200" algn="l"/>
                <a:tab pos="904875" algn="l"/>
                <a:tab pos="1354138" algn="l"/>
                <a:tab pos="1803400" algn="l"/>
                <a:tab pos="2252663" algn="l"/>
                <a:tab pos="2701925" algn="l"/>
                <a:tab pos="3151188" algn="l"/>
                <a:tab pos="3600450" algn="l"/>
                <a:tab pos="4049713" algn="l"/>
                <a:tab pos="4498975" algn="l"/>
                <a:tab pos="4948238" algn="l"/>
                <a:tab pos="5397500" algn="l"/>
                <a:tab pos="5846763" algn="l"/>
                <a:tab pos="6296025" algn="l"/>
                <a:tab pos="6745288" algn="l"/>
                <a:tab pos="7194550" algn="l"/>
                <a:tab pos="7643813" algn="l"/>
                <a:tab pos="8093075" algn="l"/>
                <a:tab pos="8542338" algn="l"/>
                <a:tab pos="8991600" algn="l"/>
                <a:tab pos="9440863" algn="l"/>
              </a:tabLst>
              <a:defRPr sz="2400">
                <a:solidFill>
                  <a:srgbClr val="000000"/>
                </a:solidFill>
                <a:latin typeface="Times New Roman" pitchFamily="16" charset="0"/>
                <a:ea typeface="MS Gothic" charset="-128"/>
              </a:defRPr>
            </a:lvl9pPr>
          </a:lstStyle>
          <a:p>
            <a:pPr algn="just">
              <a:buFont typeface="Arial" charset="0"/>
              <a:buChar char="•"/>
            </a:pPr>
            <a:r>
              <a:rPr lang="en-GB" sz="1600" b="1">
                <a:latin typeface="Arial" charset="0"/>
                <a:cs typeface="Times New Roman" pitchFamily="16" charset="0"/>
              </a:rPr>
              <a:t>Producto final:</a:t>
            </a:r>
            <a:r>
              <a:rPr lang="en-GB" sz="1600">
                <a:latin typeface="Arial" charset="0"/>
                <a:cs typeface="Times New Roman" pitchFamily="16" charset="0"/>
              </a:rPr>
              <a:t> que puede ser </a:t>
            </a:r>
            <a:r>
              <a:rPr lang="en-GB" sz="1600" b="1" i="1">
                <a:latin typeface="Arial" charset="0"/>
                <a:cs typeface="Times New Roman" pitchFamily="16" charset="0"/>
              </a:rPr>
              <a:t>producto elaborado</a:t>
            </a:r>
            <a:r>
              <a:rPr lang="en-GB" sz="1600">
                <a:latin typeface="Arial" charset="0"/>
                <a:cs typeface="Times New Roman" pitchFamily="16" charset="0"/>
              </a:rPr>
              <a:t> (si está dispuesto para el uso por el consumidor) o </a:t>
            </a:r>
            <a:r>
              <a:rPr lang="en-GB" sz="1600" b="1" i="1">
                <a:latin typeface="Arial" charset="0"/>
                <a:cs typeface="Times New Roman" pitchFamily="16" charset="0"/>
              </a:rPr>
              <a:t>semielaborado</a:t>
            </a:r>
            <a:r>
              <a:rPr lang="en-GB" sz="1600">
                <a:latin typeface="Arial" charset="0"/>
                <a:cs typeface="Times New Roman" pitchFamily="16" charset="0"/>
              </a:rPr>
              <a:t> (si aun necesita un proceso de transformación posterior para poder ser usado).</a:t>
            </a:r>
          </a:p>
          <a:p>
            <a:pPr algn="just">
              <a:buFont typeface="Arial" charset="0"/>
              <a:buNone/>
            </a:pPr>
            <a:endParaRPr lang="en-GB" sz="1600">
              <a:latin typeface="Arial" charset="0"/>
              <a:cs typeface="Times New Roman" pitchFamily="16" charset="0"/>
            </a:endParaRPr>
          </a:p>
          <a:p>
            <a:pPr algn="just">
              <a:buFont typeface="Arial" charset="0"/>
              <a:buNone/>
            </a:pPr>
            <a:endParaRPr lang="en-GB" sz="1600">
              <a:latin typeface="Arial" charset="0"/>
              <a:cs typeface="Times New Roman" pitchFamily="16"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EVOLUCIÓN</a:t>
            </a:r>
          </a:p>
        </p:txBody>
      </p:sp>
      <p:sp>
        <p:nvSpPr>
          <p:cNvPr id="8194"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8195" name="Rectangle 3"/>
          <p:cNvSpPr>
            <a:spLocks noChangeArrowheads="1"/>
          </p:cNvSpPr>
          <p:nvPr/>
        </p:nvSpPr>
        <p:spPr bwMode="auto">
          <a:xfrm flipV="1">
            <a:off x="4627563" y="2362200"/>
            <a:ext cx="533400" cy="3886200"/>
          </a:xfrm>
          <a:prstGeom prst="rect">
            <a:avLst/>
          </a:prstGeom>
          <a:solidFill>
            <a:srgbClr val="FF6600">
              <a:alpha val="50000"/>
            </a:srgbClr>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0000" tIns="46800" rIns="90000" bIns="46800" anchor="ct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REVOLUCIÓN</a:t>
            </a:r>
            <a:r>
              <a:rPr lang="en-GB" sz="1600">
                <a:solidFill>
                  <a:srgbClr val="000000"/>
                </a:solidFill>
                <a:latin typeface="Arial" charset="0"/>
                <a:cs typeface="Times New Roman" pitchFamily="16" charset="0"/>
              </a:rPr>
              <a:t> </a:t>
            </a:r>
            <a:r>
              <a:rPr lang="en-GB" sz="1600" b="1">
                <a:solidFill>
                  <a:srgbClr val="000000"/>
                </a:solidFill>
                <a:latin typeface="Arial" charset="0"/>
                <a:cs typeface="Times New Roman" pitchFamily="16" charset="0"/>
              </a:rPr>
              <a:t>INDUSTRIAL</a:t>
            </a:r>
          </a:p>
        </p:txBody>
      </p:sp>
      <p:sp>
        <p:nvSpPr>
          <p:cNvPr id="8196" name="Text Box 4"/>
          <p:cNvSpPr txBox="1">
            <a:spLocks noChangeArrowheads="1"/>
          </p:cNvSpPr>
          <p:nvPr/>
        </p:nvSpPr>
        <p:spPr bwMode="auto">
          <a:xfrm>
            <a:off x="1409700" y="2895600"/>
            <a:ext cx="2667000" cy="3078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Char char="-"/>
            </a:pPr>
            <a:r>
              <a:rPr lang="en-GB" sz="1400">
                <a:latin typeface="Arial" charset="0"/>
                <a:cs typeface="Times New Roman" pitchFamily="16" charset="0"/>
              </a:rPr>
              <a:t>Energía: Humana y/o animal</a:t>
            </a:r>
          </a:p>
          <a:p>
            <a:pPr algn="just">
              <a:buFont typeface="Arial" charset="0"/>
              <a:buNone/>
            </a:pPr>
            <a:r>
              <a:rPr lang="en-GB" sz="1400">
                <a:latin typeface="Arial" charset="0"/>
                <a:cs typeface="Times New Roman" pitchFamily="16" charset="0"/>
              </a:rPr>
              <a:t> </a:t>
            </a:r>
          </a:p>
          <a:p>
            <a:pPr algn="just">
              <a:buFont typeface="Arial" charset="0"/>
              <a:buChar char="-"/>
            </a:pPr>
            <a:r>
              <a:rPr lang="en-GB" sz="1400">
                <a:latin typeface="Arial" charset="0"/>
                <a:cs typeface="Times New Roman" pitchFamily="16" charset="0"/>
              </a:rPr>
              <a:t>Tecnología rudimentaria y manual</a:t>
            </a:r>
          </a:p>
          <a:p>
            <a:pPr algn="just">
              <a:buFont typeface="Arial" charset="0"/>
              <a:buNone/>
            </a:pPr>
            <a:endParaRPr lang="en-GB" sz="1400">
              <a:latin typeface="Arial" charset="0"/>
              <a:cs typeface="Times New Roman" pitchFamily="16" charset="0"/>
            </a:endParaRPr>
          </a:p>
          <a:p>
            <a:pPr algn="just">
              <a:buFont typeface="Arial" charset="0"/>
              <a:buChar char="-"/>
            </a:pPr>
            <a:r>
              <a:rPr lang="en-GB" sz="1400">
                <a:latin typeface="Arial" charset="0"/>
                <a:cs typeface="Times New Roman" pitchFamily="16" charset="0"/>
              </a:rPr>
              <a:t>Mano de obra: Cada artesano realiza el proceso productivo de manera completa.</a:t>
            </a:r>
          </a:p>
          <a:p>
            <a:pPr algn="just">
              <a:buFont typeface="Arial" charset="0"/>
              <a:buNone/>
            </a:pPr>
            <a:endParaRPr lang="en-GB" sz="1400">
              <a:latin typeface="Arial" charset="0"/>
              <a:cs typeface="Times New Roman" pitchFamily="16" charset="0"/>
            </a:endParaRPr>
          </a:p>
          <a:p>
            <a:pPr algn="just">
              <a:buFont typeface="Arial" charset="0"/>
              <a:buChar char="-"/>
            </a:pPr>
            <a:r>
              <a:rPr lang="en-GB" sz="1400">
                <a:latin typeface="Arial" charset="0"/>
                <a:cs typeface="Times New Roman" pitchFamily="16" charset="0"/>
              </a:rPr>
              <a:t>El artesano solía ser el dueño del negocio.</a:t>
            </a:r>
          </a:p>
          <a:p>
            <a:pPr algn="just">
              <a:buFont typeface="Arial" charset="0"/>
              <a:buNone/>
            </a:pPr>
            <a:endParaRPr lang="en-GB" sz="1400">
              <a:latin typeface="Arial" charset="0"/>
              <a:cs typeface="Times New Roman" pitchFamily="16" charset="0"/>
            </a:endParaRPr>
          </a:p>
          <a:p>
            <a:pPr algn="just">
              <a:buFont typeface="Arial" charset="0"/>
              <a:buChar char="-"/>
            </a:pPr>
            <a:r>
              <a:rPr lang="en-GB" sz="1400">
                <a:latin typeface="Arial" charset="0"/>
                <a:cs typeface="Times New Roman" pitchFamily="16" charset="0"/>
              </a:rPr>
              <a:t>Organización empresarial sencilla</a:t>
            </a:r>
          </a:p>
        </p:txBody>
      </p:sp>
      <p:sp>
        <p:nvSpPr>
          <p:cNvPr id="8197" name="Text Box 5"/>
          <p:cNvSpPr txBox="1">
            <a:spLocks noChangeArrowheads="1"/>
          </p:cNvSpPr>
          <p:nvPr/>
        </p:nvSpPr>
        <p:spPr bwMode="auto">
          <a:xfrm>
            <a:off x="5638800" y="2895600"/>
            <a:ext cx="2667000" cy="3503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Char char="-"/>
            </a:pPr>
            <a:r>
              <a:rPr lang="en-GB" sz="1400">
                <a:latin typeface="Arial" charset="0"/>
                <a:cs typeface="Times New Roman" pitchFamily="16" charset="0"/>
              </a:rPr>
              <a:t>Nuevas formas de energía: térmica, nuclear...</a:t>
            </a:r>
          </a:p>
          <a:p>
            <a:pPr algn="just">
              <a:buFont typeface="Arial" charset="0"/>
              <a:buNone/>
            </a:pPr>
            <a:r>
              <a:rPr lang="en-GB" sz="1400">
                <a:latin typeface="Arial" charset="0"/>
                <a:cs typeface="Times New Roman" pitchFamily="16" charset="0"/>
              </a:rPr>
              <a:t> </a:t>
            </a:r>
          </a:p>
          <a:p>
            <a:pPr algn="just">
              <a:buFont typeface="Arial" charset="0"/>
              <a:buChar char="-"/>
            </a:pPr>
            <a:r>
              <a:rPr lang="en-GB" sz="1400">
                <a:latin typeface="Arial" charset="0"/>
                <a:cs typeface="Times New Roman" pitchFamily="16" charset="0"/>
              </a:rPr>
              <a:t>Maquinaria que facilita la producción.</a:t>
            </a:r>
          </a:p>
          <a:p>
            <a:pPr algn="just">
              <a:buFont typeface="Arial" charset="0"/>
              <a:buNone/>
            </a:pPr>
            <a:endParaRPr lang="en-GB" sz="1400">
              <a:latin typeface="Arial" charset="0"/>
              <a:cs typeface="Times New Roman" pitchFamily="16" charset="0"/>
            </a:endParaRPr>
          </a:p>
          <a:p>
            <a:pPr algn="just">
              <a:buFont typeface="Arial" charset="0"/>
              <a:buChar char="-"/>
            </a:pPr>
            <a:r>
              <a:rPr lang="en-GB" sz="1400">
                <a:latin typeface="Arial" charset="0"/>
                <a:cs typeface="Times New Roman" pitchFamily="16" charset="0"/>
              </a:rPr>
              <a:t>Mano de obra: Cada obrero realiza una parte del proceso productivo (modelo fordista)</a:t>
            </a:r>
            <a:r>
              <a:rPr lang="ar-SA" sz="1400">
                <a:latin typeface="Arial" charset="0"/>
                <a:cs typeface="Times New Roman" pitchFamily="16" charset="0"/>
              </a:rPr>
              <a:t>‏</a:t>
            </a:r>
            <a:endParaRPr lang="en-GB" sz="1400">
              <a:latin typeface="Arial" charset="0"/>
              <a:cs typeface="Times New Roman" pitchFamily="16" charset="0"/>
            </a:endParaRPr>
          </a:p>
          <a:p>
            <a:pPr algn="just">
              <a:buFont typeface="Arial" charset="0"/>
              <a:buNone/>
            </a:pPr>
            <a:endParaRPr lang="en-GB" sz="1400">
              <a:latin typeface="Arial" charset="0"/>
              <a:cs typeface="Times New Roman" pitchFamily="16" charset="0"/>
            </a:endParaRPr>
          </a:p>
          <a:p>
            <a:pPr algn="just">
              <a:buFont typeface="Arial" charset="0"/>
              <a:buChar char="-"/>
            </a:pPr>
            <a:r>
              <a:rPr lang="en-GB" sz="1400">
                <a:latin typeface="Arial" charset="0"/>
                <a:cs typeface="Times New Roman" pitchFamily="16" charset="0"/>
              </a:rPr>
              <a:t>El obrero y el dueño del capital son personas diferentes.</a:t>
            </a:r>
          </a:p>
          <a:p>
            <a:pPr algn="just">
              <a:buFont typeface="Arial" charset="0"/>
              <a:buNone/>
            </a:pPr>
            <a:endParaRPr lang="en-GB" sz="1400">
              <a:latin typeface="Arial" charset="0"/>
              <a:cs typeface="Times New Roman" pitchFamily="16" charset="0"/>
            </a:endParaRPr>
          </a:p>
          <a:p>
            <a:pPr algn="just">
              <a:buFont typeface="Arial" charset="0"/>
              <a:buChar char="-"/>
            </a:pPr>
            <a:r>
              <a:rPr lang="en-GB" sz="1400">
                <a:latin typeface="Arial" charset="0"/>
                <a:cs typeface="Times New Roman" pitchFamily="16" charset="0"/>
              </a:rPr>
              <a:t>Organización empresarial cada vez más compleja.</a:t>
            </a:r>
          </a:p>
        </p:txBody>
      </p:sp>
      <p:sp>
        <p:nvSpPr>
          <p:cNvPr id="8198" name="Text Box 6"/>
          <p:cNvSpPr txBox="1">
            <a:spLocks noChangeArrowheads="1"/>
          </p:cNvSpPr>
          <p:nvPr/>
        </p:nvSpPr>
        <p:spPr bwMode="auto">
          <a:xfrm>
            <a:off x="4187825" y="1676400"/>
            <a:ext cx="1414463" cy="520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ctr">
              <a:buFont typeface="Arial" charset="0"/>
              <a:buNone/>
            </a:pPr>
            <a:r>
              <a:rPr lang="en-GB" sz="1400" b="1">
                <a:latin typeface="Arial" charset="0"/>
                <a:cs typeface="Times New Roman" pitchFamily="16" charset="0"/>
              </a:rPr>
              <a:t>Fin del S. XVIII</a:t>
            </a:r>
          </a:p>
          <a:p>
            <a:pPr algn="ctr">
              <a:buFont typeface="Arial" charset="0"/>
              <a:buNone/>
            </a:pPr>
            <a:r>
              <a:rPr lang="en-GB" sz="1400" b="1">
                <a:latin typeface="Arial" charset="0"/>
                <a:cs typeface="Times New Roman" pitchFamily="16" charset="0"/>
              </a:rPr>
              <a:t>Y ppio. XIX</a:t>
            </a:r>
          </a:p>
        </p:txBody>
      </p:sp>
      <p:sp>
        <p:nvSpPr>
          <p:cNvPr id="8199" name="AutoShape 7"/>
          <p:cNvSpPr>
            <a:spLocks noChangeArrowheads="1"/>
          </p:cNvSpPr>
          <p:nvPr/>
        </p:nvSpPr>
        <p:spPr bwMode="auto">
          <a:xfrm flipH="1">
            <a:off x="1447800" y="1676400"/>
            <a:ext cx="2514600" cy="1219200"/>
          </a:xfrm>
          <a:prstGeom prst="notchedRightArrow">
            <a:avLst>
              <a:gd name="adj1" fmla="val 50000"/>
              <a:gd name="adj2" fmla="val 51563"/>
            </a:avLst>
          </a:prstGeom>
          <a:solidFill>
            <a:srgbClr val="FFCC99">
              <a:alpha val="50000"/>
            </a:srgbClr>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a:solidFill>
                  <a:srgbClr val="000000"/>
                </a:solidFill>
                <a:latin typeface="Arial" charset="0"/>
                <a:cs typeface="Times New Roman" pitchFamily="16" charset="0"/>
              </a:rPr>
              <a:t>PROCESO PRODUCTIVO</a:t>
            </a:r>
          </a:p>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a:solidFill>
                  <a:srgbClr val="000000"/>
                </a:solidFill>
                <a:latin typeface="Arial" charset="0"/>
                <a:cs typeface="Times New Roman" pitchFamily="16" charset="0"/>
              </a:rPr>
              <a:t> DOMINANTE:</a:t>
            </a:r>
          </a:p>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a:solidFill>
                  <a:srgbClr val="000000"/>
                </a:solidFill>
                <a:latin typeface="Arial" charset="0"/>
                <a:cs typeface="Times New Roman" pitchFamily="16" charset="0"/>
              </a:rPr>
              <a:t>ARTESANÍA</a:t>
            </a:r>
          </a:p>
        </p:txBody>
      </p:sp>
      <p:sp>
        <p:nvSpPr>
          <p:cNvPr id="8200" name="AutoShape 8"/>
          <p:cNvSpPr>
            <a:spLocks noChangeArrowheads="1"/>
          </p:cNvSpPr>
          <p:nvPr/>
        </p:nvSpPr>
        <p:spPr bwMode="auto">
          <a:xfrm>
            <a:off x="5715000" y="1676400"/>
            <a:ext cx="2590800" cy="1219200"/>
          </a:xfrm>
          <a:prstGeom prst="notchedRightArrow">
            <a:avLst>
              <a:gd name="adj1" fmla="val 50000"/>
              <a:gd name="adj2" fmla="val 53125"/>
            </a:avLst>
          </a:prstGeom>
          <a:solidFill>
            <a:srgbClr val="FFCC99">
              <a:alpha val="50000"/>
            </a:srgbClr>
          </a:solidFill>
          <a:ln w="936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a:solidFill>
                  <a:srgbClr val="000000"/>
                </a:solidFill>
                <a:latin typeface="Arial" charset="0"/>
                <a:cs typeface="Times New Roman" pitchFamily="16" charset="0"/>
              </a:rPr>
              <a:t>PROCESO PRODUCTIVO</a:t>
            </a:r>
          </a:p>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a:solidFill>
                  <a:srgbClr val="000000"/>
                </a:solidFill>
                <a:latin typeface="Arial" charset="0"/>
                <a:cs typeface="Times New Roman" pitchFamily="16" charset="0"/>
              </a:rPr>
              <a:t> DOMINANTE:</a:t>
            </a:r>
          </a:p>
          <a:p>
            <a:pPr algn="ct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000" b="1">
                <a:solidFill>
                  <a:srgbClr val="000000"/>
                </a:solidFill>
                <a:latin typeface="Arial" charset="0"/>
                <a:cs typeface="Times New Roman" pitchFamily="16" charset="0"/>
              </a:rPr>
              <a:t>INDUSTRIA</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EVOLUCIÓN</a:t>
            </a:r>
          </a:p>
        </p:txBody>
      </p:sp>
      <p:sp>
        <p:nvSpPr>
          <p:cNvPr id="9218"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9219" name="Rectangle 3"/>
          <p:cNvSpPr>
            <a:spLocks noChangeArrowheads="1"/>
          </p:cNvSpPr>
          <p:nvPr/>
        </p:nvSpPr>
        <p:spPr bwMode="auto">
          <a:xfrm>
            <a:off x="1144588" y="1825625"/>
            <a:ext cx="7315200" cy="4475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marL="331788" indent="9207500" algn="just">
              <a:buFont typeface="Arial" charset="0"/>
              <a:buChar char="•"/>
              <a:tabLst>
                <a:tab pos="1246188" algn="l"/>
                <a:tab pos="2160588" algn="l"/>
                <a:tab pos="3074988" algn="l"/>
                <a:tab pos="3989388" algn="l"/>
                <a:tab pos="4903788" algn="l"/>
                <a:tab pos="5818188" algn="l"/>
                <a:tab pos="6732588" algn="l"/>
                <a:tab pos="7646988" algn="l"/>
                <a:tab pos="8561388" algn="l"/>
                <a:tab pos="9475788" algn="l"/>
                <a:tab pos="10390188" algn="l"/>
                <a:tab pos="10779125" algn="l"/>
              </a:tabLst>
            </a:pPr>
            <a:r>
              <a:rPr lang="en-GB" sz="1600" b="1" i="1">
                <a:solidFill>
                  <a:srgbClr val="000000"/>
                </a:solidFill>
                <a:latin typeface="Arial" charset="0"/>
              </a:rPr>
              <a:t>L.	La primera revolución industrial</a:t>
            </a:r>
            <a:r>
              <a:rPr lang="en-GB" sz="1600">
                <a:solidFill>
                  <a:srgbClr val="000000"/>
                </a:solidFill>
                <a:latin typeface="Arial" charset="0"/>
              </a:rPr>
              <a:t> se desarrolló desde finales del siglo XVIII hasta la mitad del siglo XIX, y se fundó en el carbón como fuente de energía para las máquinas de vapor; el ferrocarril como medio de transporte; las principales industrias que se desarrollaron fueron la Siderurgia (hierro), la Metalurgia (metales) y la Textil (algodón).</a:t>
            </a:r>
          </a:p>
          <a:p>
            <a:pPr marL="331788" indent="9207500" algn="just">
              <a:buFont typeface="Arial" charset="0"/>
              <a:buNone/>
              <a:tabLst>
                <a:tab pos="1246188" algn="l"/>
                <a:tab pos="2160588" algn="l"/>
                <a:tab pos="3074988" algn="l"/>
                <a:tab pos="3989388" algn="l"/>
                <a:tab pos="4903788" algn="l"/>
                <a:tab pos="5818188" algn="l"/>
                <a:tab pos="6732588" algn="l"/>
                <a:tab pos="7646988" algn="l"/>
                <a:tab pos="8561388" algn="l"/>
                <a:tab pos="9475788" algn="l"/>
                <a:tab pos="10390188" algn="l"/>
                <a:tab pos="10779125" algn="l"/>
              </a:tabLst>
            </a:pPr>
            <a:endParaRPr lang="en-GB" sz="1600">
              <a:solidFill>
                <a:srgbClr val="000000"/>
              </a:solidFill>
              <a:latin typeface="Arial" charset="0"/>
            </a:endParaRPr>
          </a:p>
          <a:p>
            <a:pPr marL="331788" indent="9207500" algn="just" eaLnBrk="0" hangingPunct="0">
              <a:buFont typeface="Arial" charset="0"/>
              <a:buChar char="•"/>
              <a:tabLst>
                <a:tab pos="1246188" algn="l"/>
                <a:tab pos="2160588" algn="l"/>
                <a:tab pos="3074988" algn="l"/>
                <a:tab pos="3989388" algn="l"/>
                <a:tab pos="4903788" algn="l"/>
                <a:tab pos="5818188" algn="l"/>
                <a:tab pos="6732588" algn="l"/>
                <a:tab pos="7646988" algn="l"/>
                <a:tab pos="8561388" algn="l"/>
                <a:tab pos="9475788" algn="l"/>
                <a:tab pos="10390188" algn="l"/>
                <a:tab pos="10779125" algn="l"/>
              </a:tabLst>
            </a:pPr>
            <a:r>
              <a:rPr lang="en-GB" sz="1600" b="1" i="1">
                <a:solidFill>
                  <a:srgbClr val="000000"/>
                </a:solidFill>
                <a:latin typeface="Arial" charset="0"/>
              </a:rPr>
              <a:t>2. 	La segunda revolución industrial</a:t>
            </a:r>
            <a:r>
              <a:rPr lang="en-GB" sz="1600">
                <a:solidFill>
                  <a:srgbClr val="000000"/>
                </a:solidFill>
                <a:latin typeface="Arial" charset="0"/>
              </a:rPr>
              <a:t> se sitúa cronológicamente entre el final del siglo XIX y primera mitad del XX; se difunde la energía eléctrica y los derivados del petróleo; se desarrollan las industrias químicas; y aparece el automóvil como vehículo de transporte masivo.</a:t>
            </a:r>
          </a:p>
          <a:p>
            <a:pPr marL="331788" indent="9207500" algn="just" eaLnBrk="0" hangingPunct="0">
              <a:buFont typeface="Arial" charset="0"/>
              <a:buNone/>
              <a:tabLst>
                <a:tab pos="1246188" algn="l"/>
                <a:tab pos="2160588" algn="l"/>
                <a:tab pos="3074988" algn="l"/>
                <a:tab pos="3989388" algn="l"/>
                <a:tab pos="4903788" algn="l"/>
                <a:tab pos="5818188" algn="l"/>
                <a:tab pos="6732588" algn="l"/>
                <a:tab pos="7646988" algn="l"/>
                <a:tab pos="8561388" algn="l"/>
                <a:tab pos="9475788" algn="l"/>
                <a:tab pos="10390188" algn="l"/>
                <a:tab pos="10779125" algn="l"/>
              </a:tabLst>
            </a:pPr>
            <a:endParaRPr lang="en-GB" sz="1600">
              <a:solidFill>
                <a:srgbClr val="000000"/>
              </a:solidFill>
              <a:latin typeface="Arial" charset="0"/>
            </a:endParaRPr>
          </a:p>
          <a:p>
            <a:pPr marL="331788" indent="9207500" algn="just" eaLnBrk="0" hangingPunct="0">
              <a:buFont typeface="Arial" charset="0"/>
              <a:buChar char="•"/>
              <a:tabLst>
                <a:tab pos="1246188" algn="l"/>
                <a:tab pos="2160588" algn="l"/>
                <a:tab pos="3074988" algn="l"/>
                <a:tab pos="3989388" algn="l"/>
                <a:tab pos="4903788" algn="l"/>
                <a:tab pos="5818188" algn="l"/>
                <a:tab pos="6732588" algn="l"/>
                <a:tab pos="7646988" algn="l"/>
                <a:tab pos="8561388" algn="l"/>
                <a:tab pos="9475788" algn="l"/>
                <a:tab pos="10390188" algn="l"/>
                <a:tab pos="10779125" algn="l"/>
              </a:tabLst>
            </a:pPr>
            <a:r>
              <a:rPr lang="en-GB" sz="1600" b="1" i="1">
                <a:solidFill>
                  <a:srgbClr val="000000"/>
                </a:solidFill>
                <a:latin typeface="Arial" charset="0"/>
              </a:rPr>
              <a:t>3. 	La tercera revolución industrial</a:t>
            </a:r>
            <a:r>
              <a:rPr lang="en-GB" sz="1600">
                <a:solidFill>
                  <a:srgbClr val="000000"/>
                </a:solidFill>
                <a:latin typeface="Arial" charset="0"/>
              </a:rPr>
              <a:t> se basa en la energía nuclear, y el desarrollo de sectores informáticos, electrónicos, aerospaciales, etc., siendo su cronología la segunda mitad del siglo XX.</a:t>
            </a:r>
          </a:p>
          <a:p>
            <a:pPr marL="331788" indent="9207500" eaLnBrk="0" hangingPunct="0">
              <a:buFont typeface="Arial" charset="0"/>
              <a:buNone/>
              <a:tabLst>
                <a:tab pos="1246188" algn="l"/>
                <a:tab pos="2160588" algn="l"/>
                <a:tab pos="3074988" algn="l"/>
                <a:tab pos="3989388" algn="l"/>
                <a:tab pos="4903788" algn="l"/>
                <a:tab pos="5818188" algn="l"/>
                <a:tab pos="6732588" algn="l"/>
                <a:tab pos="7646988" algn="l"/>
                <a:tab pos="8561388" algn="l"/>
                <a:tab pos="9475788" algn="l"/>
                <a:tab pos="10390188" algn="l"/>
                <a:tab pos="10779125" algn="l"/>
              </a:tabLst>
            </a:pPr>
            <a:endParaRPr lang="en-GB" sz="1600">
              <a:solidFill>
                <a:srgbClr val="000000"/>
              </a:solidFill>
              <a:latin typeface="Arial" charset="0"/>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29192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TIPOS DE INDUSTRIAS</a:t>
            </a:r>
          </a:p>
        </p:txBody>
      </p:sp>
      <p:sp>
        <p:nvSpPr>
          <p:cNvPr id="11266"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11267" name="Rectangle 3"/>
          <p:cNvSpPr>
            <a:spLocks noChangeArrowheads="1"/>
          </p:cNvSpPr>
          <p:nvPr/>
        </p:nvSpPr>
        <p:spPr bwMode="auto">
          <a:xfrm>
            <a:off x="1219200" y="1993900"/>
            <a:ext cx="7243763" cy="1311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cs typeface="Times New Roman" pitchFamily="16" charset="0"/>
              </a:rPr>
              <a:t>Industrias de Base:</a:t>
            </a:r>
            <a:r>
              <a:rPr lang="en-GB" sz="1600">
                <a:solidFill>
                  <a:srgbClr val="000000"/>
                </a:solidFill>
                <a:latin typeface="Arial" charset="0"/>
                <a:cs typeface="Times New Roman" pitchFamily="16" charset="0"/>
              </a:rPr>
              <a:t> Son aquellas que inician el proceso productivo, transformando materia prima en productos semielaborados que utilizan otras industrias para su transformación final. Por ejemplo la Siderurgia, que transforma el mineral de hierro en acero, que será utilizado por otras industrias en la fabricación de bienes de consumo o equipo. </a:t>
            </a:r>
          </a:p>
        </p:txBody>
      </p:sp>
      <p:sp>
        <p:nvSpPr>
          <p:cNvPr id="11268" name="Rectangle 4"/>
          <p:cNvSpPr>
            <a:spLocks noChangeArrowheads="1"/>
          </p:cNvSpPr>
          <p:nvPr/>
        </p:nvSpPr>
        <p:spPr bwMode="auto">
          <a:xfrm>
            <a:off x="1219200" y="3724275"/>
            <a:ext cx="7239000"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rPr>
              <a:t>Industrias de bienes de equipo:</a:t>
            </a:r>
            <a:r>
              <a:rPr lang="en-GB" sz="1600">
                <a:solidFill>
                  <a:srgbClr val="000000"/>
                </a:solidFill>
                <a:latin typeface="Arial" charset="0"/>
              </a:rPr>
              <a:t> Son aquellas que se dedican a transformar los productos semielaborados en equipos productivos para equipar las industrias, esto es fabricación de maquinaria, equipos electrónicos, etc. </a:t>
            </a:r>
          </a:p>
        </p:txBody>
      </p:sp>
      <p:sp>
        <p:nvSpPr>
          <p:cNvPr id="11269" name="Rectangle 5"/>
          <p:cNvSpPr>
            <a:spLocks noChangeArrowheads="1"/>
          </p:cNvSpPr>
          <p:nvPr/>
        </p:nvSpPr>
        <p:spPr bwMode="auto">
          <a:xfrm>
            <a:off x="1219200" y="4965700"/>
            <a:ext cx="7239000" cy="823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p>
            <a:pPr algn="just">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600" b="1">
                <a:solidFill>
                  <a:srgbClr val="000000"/>
                </a:solidFill>
                <a:latin typeface="Arial" charset="0"/>
              </a:rPr>
              <a:t>Industrias de bienes de consumo:</a:t>
            </a:r>
            <a:r>
              <a:rPr lang="en-GB" sz="1600">
                <a:solidFill>
                  <a:srgbClr val="000000"/>
                </a:solidFill>
                <a:latin typeface="Arial" charset="0"/>
              </a:rPr>
              <a:t> Son aquellas que fabrican bienes destinados al uso directo por parte del consumidor (textiles, productos farmacéuticos, electrodomésticos, etc.)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Grp="1" noChangeArrowheads="1"/>
          </p:cNvSpPr>
          <p:nvPr>
            <p:ph type="title" idx="4294967295"/>
          </p:nvPr>
        </p:nvSpPr>
        <p:spPr>
          <a:xfrm>
            <a:off x="1066800" y="381000"/>
            <a:ext cx="7620000" cy="1143000"/>
          </a:xfrm>
          <a:solidFill>
            <a:srgbClr val="993366">
              <a:alpha val="50000"/>
            </a:srgbClr>
          </a:solidFill>
          <a:ln/>
        </p:spPr>
        <p:txBody>
          <a:bodyPr/>
          <a:lstStyle/>
          <a:p>
            <a:pPr>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b="1">
                <a:solidFill>
                  <a:srgbClr val="FFFFFF"/>
                </a:solidFill>
                <a:latin typeface="Arial" charset="0"/>
              </a:rPr>
              <a:t>TIPOS DE INDUSTRIAS</a:t>
            </a:r>
          </a:p>
        </p:txBody>
      </p:sp>
      <p:sp>
        <p:nvSpPr>
          <p:cNvPr id="12290" name="Rectangle 2"/>
          <p:cNvSpPr>
            <a:spLocks noChangeArrowheads="1"/>
          </p:cNvSpPr>
          <p:nvPr/>
        </p:nvSpPr>
        <p:spPr bwMode="auto">
          <a:xfrm>
            <a:off x="6851650" y="6577013"/>
            <a:ext cx="2284413" cy="276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eaLnBrk="0" hangingPunct="0">
              <a:buClr>
                <a:srgbClr val="FFFFFF"/>
              </a:buClr>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200" b="1">
                <a:solidFill>
                  <a:srgbClr val="FFFFFF"/>
                </a:solidFill>
                <a:latin typeface="Arial" charset="0"/>
              </a:rPr>
              <a:t>Prof. ISAAC BUZO SÁNCHEZ</a:t>
            </a:r>
          </a:p>
        </p:txBody>
      </p:sp>
      <p:sp>
        <p:nvSpPr>
          <p:cNvPr id="12291" name="Text Box 3"/>
          <p:cNvSpPr txBox="1">
            <a:spLocks noChangeArrowheads="1"/>
          </p:cNvSpPr>
          <p:nvPr/>
        </p:nvSpPr>
        <p:spPr bwMode="auto">
          <a:xfrm>
            <a:off x="1295400" y="1905000"/>
            <a:ext cx="2149475" cy="733425"/>
          </a:xfrm>
          <a:prstGeom prst="rect">
            <a:avLst/>
          </a:prstGeom>
          <a:solidFill>
            <a:srgbClr val="FEFDE3">
              <a:alpha val="50000"/>
            </a:srgbClr>
          </a:solidFill>
          <a:ln w="9360">
            <a:solidFill>
              <a:srgbClr val="FF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ctr">
              <a:buFont typeface="Arial" charset="0"/>
              <a:buNone/>
            </a:pPr>
            <a:r>
              <a:rPr lang="en-GB" sz="1400" b="1">
                <a:latin typeface="Arial" charset="0"/>
                <a:cs typeface="Times New Roman" pitchFamily="16" charset="0"/>
              </a:rPr>
              <a:t>Según el grado de desarrollo de la industria</a:t>
            </a:r>
          </a:p>
        </p:txBody>
      </p:sp>
      <p:pic>
        <p:nvPicPr>
          <p:cNvPr id="1229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3124200"/>
            <a:ext cx="1773238" cy="18478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3" name="Text Box 5"/>
          <p:cNvSpPr txBox="1">
            <a:spLocks noChangeArrowheads="1"/>
          </p:cNvSpPr>
          <p:nvPr/>
        </p:nvSpPr>
        <p:spPr bwMode="auto">
          <a:xfrm>
            <a:off x="3810000" y="2514600"/>
            <a:ext cx="4892675" cy="3503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5pPr>
            <a:lvl6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6pPr>
            <a:lvl7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7pPr>
            <a:lvl8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8pPr>
            <a:lvl9pPr defTabSz="449263" fontAlgn="base">
              <a:spcBef>
                <a:spcPct val="0"/>
              </a:spcBef>
              <a:spcAft>
                <a:spcPct val="0"/>
              </a:spcAft>
              <a:buClr>
                <a:srgbClr val="000000"/>
              </a:buClr>
              <a:buSzPct val="100000"/>
              <a:buFont typeface="Times New Roman" pitchFamily="16"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Times New Roman" pitchFamily="16" charset="0"/>
                <a:ea typeface="MS Gothic" charset="-128"/>
              </a:defRPr>
            </a:lvl9pPr>
          </a:lstStyle>
          <a:p>
            <a:pPr algn="just">
              <a:buFont typeface="Arial" charset="0"/>
              <a:buNone/>
            </a:pPr>
            <a:endParaRPr lang="en-GB" sz="1400">
              <a:latin typeface="Arial" charset="0"/>
              <a:cs typeface="Times New Roman" pitchFamily="16" charset="0"/>
            </a:endParaRPr>
          </a:p>
          <a:p>
            <a:pPr algn="just">
              <a:buFont typeface="Arial" charset="0"/>
              <a:buNone/>
            </a:pPr>
            <a:endParaRPr lang="en-GB" sz="1400">
              <a:latin typeface="Arial" charset="0"/>
              <a:cs typeface="Times New Roman" pitchFamily="16" charset="0"/>
            </a:endParaRPr>
          </a:p>
          <a:p>
            <a:pPr algn="just">
              <a:buFont typeface="Arial" charset="0"/>
              <a:buNone/>
            </a:pPr>
            <a:endParaRPr lang="en-GB" sz="1400">
              <a:latin typeface="Arial" charset="0"/>
              <a:cs typeface="Times New Roman" pitchFamily="16" charset="0"/>
            </a:endParaRPr>
          </a:p>
          <a:p>
            <a:pPr algn="just">
              <a:buFont typeface="Arial" charset="0"/>
              <a:buNone/>
            </a:pPr>
            <a:r>
              <a:rPr lang="en-GB" sz="1400" b="1">
                <a:latin typeface="Arial" charset="0"/>
                <a:cs typeface="Times New Roman" pitchFamily="16" charset="0"/>
              </a:rPr>
              <a:t>Industrias maduras:</a:t>
            </a:r>
            <a:r>
              <a:rPr lang="en-GB" sz="1400">
                <a:latin typeface="Arial" charset="0"/>
                <a:cs typeface="Times New Roman" pitchFamily="16" charset="0"/>
              </a:rPr>
              <a:t> son aquellas industrias que han llegado a su máximo desarrollo, habiéndose estancado su producción, debido principalmente al uso de tecnología anticuada. En el mundo desarrollado, este tipo de industrias suelen ser las pesadas, tales como las metalurgias, astilleros, etc.</a:t>
            </a:r>
          </a:p>
          <a:p>
            <a:pPr algn="just">
              <a:buFont typeface="Arial" charset="0"/>
              <a:buNone/>
            </a:pPr>
            <a:r>
              <a:rPr lang="en-GB" sz="1400" b="1">
                <a:latin typeface="Arial" charset="0"/>
                <a:cs typeface="Times New Roman" pitchFamily="16" charset="0"/>
              </a:rPr>
              <a:t>Industria dinámicas: </a:t>
            </a:r>
            <a:r>
              <a:rPr lang="en-GB" sz="1400">
                <a:latin typeface="Arial" charset="0"/>
                <a:cs typeface="Times New Roman" pitchFamily="16" charset="0"/>
              </a:rPr>
              <a:t>son aquellas industrias que tienen asegurado su mercado de consumidores...</a:t>
            </a:r>
          </a:p>
          <a:p>
            <a:pPr algn="just">
              <a:buFont typeface="Arial" charset="0"/>
              <a:buNone/>
            </a:pPr>
            <a:r>
              <a:rPr lang="en-GB" sz="1400" b="1">
                <a:latin typeface="Arial" charset="0"/>
                <a:cs typeface="Times New Roman" pitchFamily="16" charset="0"/>
              </a:rPr>
              <a:t>Industrias punta:</a:t>
            </a:r>
            <a:r>
              <a:rPr lang="en-GB" sz="1400">
                <a:latin typeface="Arial" charset="0"/>
                <a:cs typeface="Times New Roman" pitchFamily="16" charset="0"/>
              </a:rPr>
              <a:t> son aquellas industrias que están en plena expansión y crecimiento de su producción. Actualmente este tipo de industrias son las relacionadas con la informática, telecomunicaciones y electrónica en general.</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e Offic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1175</Words>
  <Application>Microsoft Office PowerPoint</Application>
  <PresentationFormat>Presentación en pantalla (4:3)</PresentationFormat>
  <Paragraphs>161</Paragraphs>
  <Slides>21</Slides>
  <Notes>16</Notes>
  <HiddenSlides>0</HiddenSlides>
  <MMClips>0</MMClips>
  <ScaleCrop>false</ScaleCrop>
  <HeadingPairs>
    <vt:vector size="8" baseType="variant">
      <vt:variant>
        <vt:lpstr>Fuentes usadas</vt:lpstr>
      </vt:variant>
      <vt:variant>
        <vt:i4>5</vt:i4>
      </vt:variant>
      <vt:variant>
        <vt:lpstr>Tema</vt:lpstr>
      </vt:variant>
      <vt:variant>
        <vt:i4>2</vt:i4>
      </vt:variant>
      <vt:variant>
        <vt:lpstr>Servidores OLE incrustados</vt:lpstr>
      </vt:variant>
      <vt:variant>
        <vt:i4>0</vt:i4>
      </vt:variant>
      <vt:variant>
        <vt:lpstr>Títulos de diapositiva</vt:lpstr>
      </vt:variant>
      <vt:variant>
        <vt:i4>21</vt:i4>
      </vt:variant>
    </vt:vector>
  </HeadingPairs>
  <TitlesOfParts>
    <vt:vector size="28" baseType="lpstr">
      <vt:lpstr>Times New Roman</vt:lpstr>
      <vt:lpstr>MS Gothic</vt:lpstr>
      <vt:lpstr>Arial</vt:lpstr>
      <vt:lpstr>Lucida Sans Unicode</vt:lpstr>
      <vt:lpstr>Wingdings</vt:lpstr>
      <vt:lpstr>Tema de Office</vt:lpstr>
      <vt:lpstr>Tema de Office</vt:lpstr>
      <vt:lpstr>Presentación de PowerPoint</vt:lpstr>
      <vt:lpstr>DEFINICIÓN</vt:lpstr>
      <vt:lpstr>PROCESO INDUSTRIAL</vt:lpstr>
      <vt:lpstr>PROCESO INDUSTRIAL</vt:lpstr>
      <vt:lpstr>EVOLUCIÓN</vt:lpstr>
      <vt:lpstr>EVOLUCIÓN</vt:lpstr>
      <vt:lpstr>Presentación de PowerPoint</vt:lpstr>
      <vt:lpstr>TIPOS DE INDUSTRIAS</vt:lpstr>
      <vt:lpstr>TIPOS DE INDUSTRIAS</vt:lpstr>
      <vt:lpstr>Presentación de PowerPoint</vt:lpstr>
      <vt:lpstr>LOCALIZACIÓN INDUSTRIAL: Factores de localización</vt:lpstr>
      <vt:lpstr>Presentación de PowerPoint</vt:lpstr>
      <vt:lpstr>LOCALIZACIÓN INDUSTRIAL: Factores de localización físicos</vt:lpstr>
      <vt:lpstr>LOCALIZACIÓN INDUSTRIAL: Factores de localización físicos</vt:lpstr>
      <vt:lpstr>LOCALIZACIÓN INDUSTRIAL: Factores de localización humanos</vt:lpstr>
      <vt:lpstr>Presentación de PowerPoint</vt:lpstr>
      <vt:lpstr>LOCALIZACIÓN INDUSTRIAL: Factores de localización humanos</vt:lpstr>
      <vt:lpstr>LOCALIZACIÓN INDUSTRIAL: Factores de localización humanos</vt:lpstr>
      <vt:lpstr>Presentación de PowerPoint</vt:lpstr>
      <vt:lpstr>PAISAJES INDUSTRIALES</vt:lpstr>
      <vt:lpstr>PAISAJES INDUSTRIALES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EVOLUCIÓN GEOLÓGICA Y VARIEDAD LITOLÓGICA DE ESPAÑA Y EXTREMADURA</dc:title>
  <dc:creator>rafael  martín ledo</dc:creator>
  <cp:lastModifiedBy>Mitxel</cp:lastModifiedBy>
  <cp:revision>1</cp:revision>
  <dcterms:modified xsi:type="dcterms:W3CDTF">2011-01-09T17:07:02Z</dcterms:modified>
</cp:coreProperties>
</file>