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5" r:id="rId4"/>
    <p:sldId id="258" r:id="rId5"/>
    <p:sldId id="259" r:id="rId6"/>
    <p:sldId id="264" r:id="rId7"/>
    <p:sldId id="260" r:id="rId8"/>
    <p:sldId id="261" r:id="rId9"/>
    <p:sldId id="263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4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6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68632C-AAD6-4659-A919-6F8A132FFE39}" type="datetimeFigureOut">
              <a:rPr lang="es-ES" smtClean="0"/>
              <a:t>18/02/2013</a:t>
            </a:fld>
            <a:endParaRPr lang="es-E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6B687F-E543-4227-BD38-D9D4D62A8B16}" type="slidenum">
              <a:rPr lang="es-ES" smtClean="0"/>
              <a:t>‹Nº›</a:t>
            </a:fld>
            <a:endParaRPr lang="es-E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10000">
    <p:wip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Matorral" TargetMode="External"/><Relationship Id="rId2" Type="http://schemas.openxmlformats.org/officeDocument/2006/relationships/hyperlink" Target="http://es.wikipedia.org/wiki/Bosque_mixto_atl%C3%A1ntic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.wikipedia.org/wiki/Brezo" TargetMode="External"/><Relationship Id="rId5" Type="http://schemas.openxmlformats.org/officeDocument/2006/relationships/hyperlink" Target="http://es.wikipedia.org/wiki/Tojo" TargetMode="External"/><Relationship Id="rId4" Type="http://schemas.openxmlformats.org/officeDocument/2006/relationships/hyperlink" Target="http://es.wikipedia.org/wiki/Retam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3792" y="1412776"/>
            <a:ext cx="7916416" cy="2664296"/>
          </a:xfrm>
        </p:spPr>
        <p:txBody>
          <a:bodyPr>
            <a:noAutofit/>
          </a:bodyPr>
          <a:lstStyle/>
          <a:p>
            <a:r>
              <a:rPr lang="es-ES" sz="7200" dirty="0" smtClean="0"/>
              <a:t/>
            </a:r>
            <a:br>
              <a:rPr lang="es-ES" sz="7200" dirty="0" smtClean="0"/>
            </a:br>
            <a:r>
              <a:rPr lang="es-ES" sz="7200" dirty="0"/>
              <a:t/>
            </a:r>
            <a:br>
              <a:rPr lang="es-ES" sz="7200" dirty="0"/>
            </a:br>
            <a:r>
              <a:rPr lang="es-ES" sz="7200" dirty="0" smtClean="0"/>
              <a:t>Climas y vegetación de España</a:t>
            </a:r>
            <a:endParaRPr lang="es-ES" sz="7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43468" y="4653136"/>
            <a:ext cx="7854696" cy="1752600"/>
          </a:xfrm>
        </p:spPr>
        <p:txBody>
          <a:bodyPr/>
          <a:lstStyle/>
          <a:p>
            <a:r>
              <a:rPr lang="es-ES" dirty="0" smtClean="0"/>
              <a:t>Cristina </a:t>
            </a:r>
            <a:r>
              <a:rPr lang="es-ES" dirty="0" smtClean="0"/>
              <a:t>Vázquez</a:t>
            </a:r>
          </a:p>
          <a:p>
            <a:r>
              <a:rPr lang="es-ES" dirty="0" smtClean="0"/>
              <a:t>2012</a:t>
            </a:r>
            <a:endParaRPr lang="es-ES" dirty="0"/>
          </a:p>
        </p:txBody>
      </p:sp>
      <p:pic>
        <p:nvPicPr>
          <p:cNvPr id="4" name="Adele - Someone like youwav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5071895"/>
            <a:ext cx="609600" cy="6096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7200" y="548680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 </a:t>
            </a:r>
            <a:r>
              <a:rPr lang="es-ES" sz="2100" dirty="0" smtClean="0"/>
              <a:t>Colegio San Vicente de Paúl</a:t>
            </a:r>
            <a:endParaRPr lang="es-ES" sz="2100" dirty="0"/>
          </a:p>
        </p:txBody>
      </p:sp>
    </p:spTree>
    <p:extLst>
      <p:ext uri="{BB962C8B-B14F-4D97-AF65-F5344CB8AC3E}">
        <p14:creationId xmlns:p14="http://schemas.microsoft.com/office/powerpoint/2010/main" val="360189295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9" y="1894430"/>
            <a:ext cx="4038089" cy="345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4607"/>
            <a:ext cx="4566295" cy="34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18888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Clima subtropical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Se localiza en el archipiélago canario.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Temperaturas</a:t>
            </a:r>
            <a:r>
              <a:rPr lang="es-ES" dirty="0" smtClean="0"/>
              <a:t> uniformes y altas.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Precipitaciones</a:t>
            </a:r>
            <a:r>
              <a:rPr lang="es-ES" dirty="0" smtClean="0"/>
              <a:t> escasas entre 100 y 300mm.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Amplitud térmica </a:t>
            </a:r>
            <a:r>
              <a:rPr lang="es-ES" dirty="0" smtClean="0"/>
              <a:t>diaria </a:t>
            </a:r>
            <a:r>
              <a:rPr lang="es-ES" dirty="0" smtClean="0"/>
              <a:t>moderada </a:t>
            </a:r>
            <a:r>
              <a:rPr lang="es-ES" dirty="0" smtClean="0"/>
              <a:t>y la anual pequeña.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740767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Vegetación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Piso basal: entre los 0 y los 400m de altitud</a:t>
            </a:r>
          </a:p>
          <a:p>
            <a:pPr marL="0" indent="0">
              <a:buNone/>
            </a:pPr>
            <a:r>
              <a:rPr lang="es-ES" dirty="0" smtClean="0"/>
              <a:t>-Arbórea: cardonales, </a:t>
            </a:r>
            <a:r>
              <a:rPr lang="es-ES" dirty="0" err="1" smtClean="0"/>
              <a:t>tabaibales</a:t>
            </a:r>
            <a:r>
              <a:rPr lang="es-ES" dirty="0" smtClean="0"/>
              <a:t>, pino canario.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Piso montañoso: entre los 400 y los 1500m</a:t>
            </a:r>
          </a:p>
          <a:p>
            <a:pPr marL="0" indent="0">
              <a:buNone/>
            </a:pPr>
            <a:r>
              <a:rPr lang="es-ES" dirty="0" smtClean="0"/>
              <a:t>-Arbórea: bosque de </a:t>
            </a:r>
            <a:r>
              <a:rPr lang="es-ES" dirty="0" err="1" smtClean="0"/>
              <a:t>laurisilva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479341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00600" cy="399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63723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1720" y="704088"/>
            <a:ext cx="6635080" cy="1143000"/>
          </a:xfrm>
        </p:spPr>
        <p:txBody>
          <a:bodyPr/>
          <a:lstStyle/>
          <a:p>
            <a:r>
              <a:rPr lang="es-ES" dirty="0" smtClean="0"/>
              <a:t>Clima semiárido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Desde el sur de Alicante hasta la costa granadina y un área de la depresión del Ebro.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>
                <a:solidFill>
                  <a:srgbClr val="FF0000"/>
                </a:solidFill>
              </a:rPr>
              <a:t>Temperaturas </a:t>
            </a:r>
            <a:r>
              <a:rPr lang="es-ES" dirty="0" smtClean="0"/>
              <a:t>medias-altas: invierno templado y el verano largo y caluroso.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FF0000"/>
                </a:solidFill>
              </a:rPr>
              <a:t>Precipitaciones </a:t>
            </a:r>
            <a:r>
              <a:rPr lang="es-ES" dirty="0" smtClean="0"/>
              <a:t>escasas, inferiores a los 350mm.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717256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Vegetación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E</a:t>
            </a:r>
            <a:r>
              <a:rPr lang="es-ES" dirty="0" smtClean="0"/>
              <a:t>stá </a:t>
            </a:r>
            <a:r>
              <a:rPr lang="es-ES" dirty="0"/>
              <a:t>normalmente compuesta de arbustos que pierden las hojas en los meses más secos, así como de pastajes que también se secan en los períodos de estiaje</a:t>
            </a:r>
            <a:r>
              <a:rPr lang="es-ES" dirty="0" smtClean="0"/>
              <a:t>.</a:t>
            </a:r>
          </a:p>
          <a:p>
            <a:pPr algn="just"/>
            <a:r>
              <a:rPr lang="es-ES" dirty="0"/>
              <a:t>-Estepa : Plantas xerófilas y termófilas. Matorral espinoso (Palmito, esparto, cambrón, tomillo...)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90723"/>
            <a:ext cx="3926210" cy="260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61567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47229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704088"/>
            <a:ext cx="6851104" cy="1143000"/>
          </a:xfrm>
        </p:spPr>
        <p:txBody>
          <a:bodyPr/>
          <a:lstStyle/>
          <a:p>
            <a:r>
              <a:rPr lang="es-ES" dirty="0" smtClean="0"/>
              <a:t>Clima de montaña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Se da en áreas montañosas por encima de los 1000m: cordillera central Ibérica, Sierra Nevada...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Temperaturas</a:t>
            </a:r>
            <a:r>
              <a:rPr lang="es-ES" dirty="0" smtClean="0"/>
              <a:t> en invierno con una media inferior a los 10º ; en verano temperaturas altas.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Precipitaciones </a:t>
            </a:r>
            <a:r>
              <a:rPr lang="es-ES" dirty="0" smtClean="0"/>
              <a:t>abundantes(1500-2500mm). La mayor parte se produce en forma de nieve.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787130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Vegetación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 smtClean="0"/>
              <a:t>En </a:t>
            </a:r>
            <a:r>
              <a:rPr lang="es-ES" dirty="0"/>
              <a:t>los Pirineos, abundan los bosques de abetos y de pino silvestre.</a:t>
            </a:r>
          </a:p>
          <a:p>
            <a:pPr algn="just"/>
            <a:r>
              <a:rPr lang="es-ES" dirty="0" smtClean="0"/>
              <a:t>En </a:t>
            </a:r>
            <a:r>
              <a:rPr lang="es-ES" dirty="0"/>
              <a:t>el Sistema Bético abundan los arbustos y matorrales espinosos, y a mayor altitud, los prados.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3861048"/>
            <a:ext cx="32988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6594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217366" cy="38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131840" y="52292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FIN –Curso 2012-1013-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364636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 Clima OCEÁNICO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pPr algn="just"/>
            <a:r>
              <a:rPr lang="es-ES" dirty="0"/>
              <a:t>Se da </a:t>
            </a:r>
            <a:r>
              <a:rPr lang="es-ES" dirty="0" smtClean="0"/>
              <a:t>en Galicia</a:t>
            </a:r>
            <a:r>
              <a:rPr lang="es-ES" dirty="0"/>
              <a:t>, Asturias, Cantabria, </a:t>
            </a:r>
            <a:r>
              <a:rPr lang="es-ES" dirty="0" smtClean="0"/>
              <a:t>País Vasco y la zona de los </a:t>
            </a:r>
            <a:r>
              <a:rPr lang="es-ES" dirty="0"/>
              <a:t>Pirineos.</a:t>
            </a:r>
          </a:p>
          <a:p>
            <a:pPr algn="just"/>
            <a:r>
              <a:rPr lang="es-ES" dirty="0" smtClean="0">
                <a:solidFill>
                  <a:srgbClr val="FF0000"/>
                </a:solidFill>
              </a:rPr>
              <a:t>Precipitaciones</a:t>
            </a:r>
            <a:r>
              <a:rPr lang="es-ES" dirty="0" smtClean="0"/>
              <a:t> constantes todo el año. No hay sequía estival.</a:t>
            </a:r>
          </a:p>
          <a:p>
            <a:pPr algn="just"/>
            <a:r>
              <a:rPr lang="es-ES" dirty="0" smtClean="0">
                <a:solidFill>
                  <a:srgbClr val="FF0000"/>
                </a:solidFill>
              </a:rPr>
              <a:t>Temperaturas</a:t>
            </a:r>
            <a:r>
              <a:rPr lang="es-ES" dirty="0" smtClean="0"/>
              <a:t> suaves, más templadas en verano que en invierno en el que coincide con el máximo de precipitaciones.</a:t>
            </a:r>
          </a:p>
          <a:p>
            <a:pPr algn="just"/>
            <a:r>
              <a:rPr lang="es-ES" dirty="0" smtClean="0">
                <a:solidFill>
                  <a:srgbClr val="FF0000"/>
                </a:solidFill>
              </a:rPr>
              <a:t>Amplitud térmica </a:t>
            </a:r>
            <a:r>
              <a:rPr lang="es-ES" dirty="0" smtClean="0"/>
              <a:t>no muy acusada( 10ºC)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710688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Vegetación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 smtClean="0"/>
              <a:t>La </a:t>
            </a:r>
            <a:r>
              <a:rPr lang="es-ES" dirty="0"/>
              <a:t>vegetación característica del clima oceánico </a:t>
            </a:r>
            <a:r>
              <a:rPr lang="es-ES" dirty="0" smtClean="0"/>
              <a:t>combina el </a:t>
            </a:r>
            <a:r>
              <a:rPr lang="es-ES" dirty="0"/>
              <a:t>bosque de hoja caduca y </a:t>
            </a:r>
            <a:r>
              <a:rPr lang="es-ES" dirty="0" smtClean="0"/>
              <a:t>el </a:t>
            </a:r>
            <a:r>
              <a:rPr lang="es-ES" dirty="0"/>
              <a:t>prado.</a:t>
            </a:r>
          </a:p>
          <a:p>
            <a:pPr algn="just"/>
            <a:r>
              <a:rPr lang="es-ES" dirty="0"/>
              <a:t>El </a:t>
            </a:r>
            <a:r>
              <a:rPr lang="es-ES" dirty="0">
                <a:solidFill>
                  <a:srgbClr val="FF0000"/>
                </a:solidFill>
              </a:rPr>
              <a:t>haya</a:t>
            </a:r>
            <a:r>
              <a:rPr lang="es-ES" dirty="0"/>
              <a:t> tolera mal el calor y muy bien el frío, y necesita mucha humedad, por lo que es un árbol de montaña.</a:t>
            </a:r>
          </a:p>
          <a:p>
            <a:pPr algn="just"/>
            <a:r>
              <a:rPr lang="es-ES" dirty="0" smtClean="0"/>
              <a:t>El </a:t>
            </a:r>
            <a:r>
              <a:rPr lang="es-ES" dirty="0">
                <a:solidFill>
                  <a:srgbClr val="FF0000"/>
                </a:solidFill>
              </a:rPr>
              <a:t>roble</a:t>
            </a:r>
            <a:r>
              <a:rPr lang="es-ES" dirty="0"/>
              <a:t> </a:t>
            </a:r>
            <a:r>
              <a:rPr lang="es-ES" dirty="0" smtClean="0"/>
              <a:t>no </a:t>
            </a:r>
            <a:r>
              <a:rPr lang="es-ES" dirty="0"/>
              <a:t>soporta el calor, ni inviernos muy fríos, aunque si exige menos humedad que el haya, por lo que suele aparecer en altitudes menores.</a:t>
            </a:r>
          </a:p>
          <a:p>
            <a:pPr algn="just"/>
            <a:r>
              <a:rPr lang="es-ES" dirty="0" smtClean="0"/>
              <a:t>La “</a:t>
            </a:r>
            <a:r>
              <a:rPr lang="es-ES" dirty="0" smtClean="0">
                <a:solidFill>
                  <a:srgbClr val="FF0000"/>
                </a:solidFill>
              </a:rPr>
              <a:t>landa</a:t>
            </a:r>
            <a:r>
              <a:rPr lang="es-ES" dirty="0" smtClean="0"/>
              <a:t>” es una </a:t>
            </a:r>
            <a:r>
              <a:rPr lang="es-ES" dirty="0" err="1" smtClean="0"/>
              <a:t>una</a:t>
            </a:r>
            <a:r>
              <a:rPr lang="es-ES" dirty="0" smtClean="0"/>
              <a:t> </a:t>
            </a:r>
            <a:r>
              <a:rPr lang="es-ES" dirty="0"/>
              <a:t>degradación del </a:t>
            </a:r>
            <a:r>
              <a:rPr lang="es-ES" dirty="0">
                <a:hlinkClick r:id="rId2" tooltip="Bosque mixto atlántico"/>
              </a:rPr>
              <a:t>bosque mixto atlántico</a:t>
            </a:r>
            <a:r>
              <a:rPr lang="es-ES" dirty="0"/>
              <a:t>. Está formada por </a:t>
            </a:r>
            <a:r>
              <a:rPr lang="es-ES" dirty="0">
                <a:hlinkClick r:id="rId3" tooltip="Matorral"/>
              </a:rPr>
              <a:t>matorrales</a:t>
            </a:r>
            <a:r>
              <a:rPr lang="es-ES" dirty="0"/>
              <a:t> como la </a:t>
            </a:r>
            <a:r>
              <a:rPr lang="es-ES" dirty="0">
                <a:hlinkClick r:id="rId4" tooltip="Retama"/>
              </a:rPr>
              <a:t>retama</a:t>
            </a:r>
            <a:r>
              <a:rPr lang="es-ES" dirty="0"/>
              <a:t>, el </a:t>
            </a:r>
            <a:r>
              <a:rPr lang="es-ES" dirty="0">
                <a:hlinkClick r:id="rId5" tooltip="Tojo"/>
              </a:rPr>
              <a:t>tojo</a:t>
            </a:r>
            <a:r>
              <a:rPr lang="es-ES" dirty="0"/>
              <a:t> o el </a:t>
            </a:r>
            <a:r>
              <a:rPr lang="es-ES" dirty="0">
                <a:hlinkClick r:id="rId6" tooltip="Brezo"/>
              </a:rPr>
              <a:t>brezo</a:t>
            </a:r>
            <a:r>
              <a:rPr lang="es-ES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6132550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50"/>
            <a:ext cx="3230572" cy="30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597" y="2060850"/>
            <a:ext cx="4048984" cy="30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72805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Clima mediterráneo continental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/>
              <a:t>Se encuentra en las dos mesetas y la depresión del Ebro.</a:t>
            </a:r>
          </a:p>
          <a:p>
            <a:pPr algn="just"/>
            <a:r>
              <a:rPr lang="es-ES" dirty="0" smtClean="0">
                <a:solidFill>
                  <a:srgbClr val="FF0000"/>
                </a:solidFill>
              </a:rPr>
              <a:t>Precipitaciones</a:t>
            </a:r>
            <a:r>
              <a:rPr lang="es-ES" dirty="0" smtClean="0"/>
              <a:t> en torno a 600mm, llueve pocos días de forma torrencial.</a:t>
            </a:r>
          </a:p>
          <a:p>
            <a:pPr algn="just"/>
            <a:r>
              <a:rPr lang="es-ES" dirty="0" smtClean="0"/>
              <a:t>Irregularidad térmica y pluviométrica</a:t>
            </a:r>
          </a:p>
          <a:p>
            <a:pPr algn="just"/>
            <a:r>
              <a:rPr lang="es-ES" dirty="0" smtClean="0"/>
              <a:t>Dos tipos de anticiclones: azores (en verano) y el térmico (invierno)</a:t>
            </a:r>
          </a:p>
          <a:p>
            <a:pPr algn="just"/>
            <a:r>
              <a:rPr lang="es-ES" dirty="0" smtClean="0">
                <a:solidFill>
                  <a:srgbClr val="FF0000"/>
                </a:solidFill>
              </a:rPr>
              <a:t>Temperaturas frescas</a:t>
            </a:r>
            <a:r>
              <a:rPr lang="es-ES" dirty="0" smtClean="0"/>
              <a:t>: mínimas en enero y máximas en agosto.</a:t>
            </a:r>
          </a:p>
          <a:p>
            <a:pPr algn="just"/>
            <a:r>
              <a:rPr lang="es-ES" dirty="0" smtClean="0">
                <a:solidFill>
                  <a:srgbClr val="FF0000"/>
                </a:solidFill>
              </a:rPr>
              <a:t>Amplitud térmica </a:t>
            </a:r>
            <a:r>
              <a:rPr lang="es-ES" dirty="0" smtClean="0"/>
              <a:t>amplia (15ºC)</a:t>
            </a:r>
          </a:p>
        </p:txBody>
      </p:sp>
    </p:spTree>
    <p:extLst>
      <p:ext uri="{BB962C8B-B14F-4D97-AF65-F5344CB8AC3E}">
        <p14:creationId xmlns:p14="http://schemas.microsoft.com/office/powerpoint/2010/main" val="13189336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Vegetación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La vegetación más característica es el </a:t>
            </a:r>
            <a:r>
              <a:rPr lang="es-ES" dirty="0">
                <a:solidFill>
                  <a:srgbClr val="FF0000"/>
                </a:solidFill>
              </a:rPr>
              <a:t>bosque</a:t>
            </a:r>
            <a:r>
              <a:rPr lang="es-ES" dirty="0"/>
              <a:t> de hoja perenne y el matorral. El bosque de hoja perenne está formado, sobre todo, por especies como la encina y el alcornoque. </a:t>
            </a:r>
            <a:endParaRPr lang="es-ES" dirty="0" smtClean="0"/>
          </a:p>
          <a:p>
            <a:pPr algn="just"/>
            <a:r>
              <a:rPr lang="es-ES" dirty="0" smtClean="0"/>
              <a:t>La </a:t>
            </a:r>
            <a:r>
              <a:rPr lang="es-ES" dirty="0">
                <a:solidFill>
                  <a:srgbClr val="FF0000"/>
                </a:solidFill>
              </a:rPr>
              <a:t>encina</a:t>
            </a:r>
            <a:r>
              <a:rPr lang="es-ES" dirty="0"/>
              <a:t> es el árbol más típico extendido del clima continental.</a:t>
            </a:r>
          </a:p>
          <a:p>
            <a:pPr algn="just"/>
            <a:r>
              <a:rPr lang="es-ES" dirty="0" smtClean="0"/>
              <a:t>El </a:t>
            </a:r>
            <a:r>
              <a:rPr lang="es-ES" dirty="0">
                <a:solidFill>
                  <a:srgbClr val="FF0000"/>
                </a:solidFill>
              </a:rPr>
              <a:t>alcornoque</a:t>
            </a:r>
            <a:r>
              <a:rPr lang="es-ES" dirty="0"/>
              <a:t> necesita inviernos suaves y cierta humedad. Se extiende por el suroeste Península.</a:t>
            </a:r>
          </a:p>
          <a:p>
            <a:pPr algn="just"/>
            <a:r>
              <a:rPr lang="es-ES" dirty="0"/>
              <a:t>El matorral de este tipo de clima </a:t>
            </a:r>
            <a:r>
              <a:rPr lang="es-ES" dirty="0" smtClean="0"/>
              <a:t>está </a:t>
            </a:r>
            <a:r>
              <a:rPr lang="es-ES" dirty="0"/>
              <a:t>formado por especies como la </a:t>
            </a:r>
            <a:r>
              <a:rPr lang="es-ES" dirty="0">
                <a:solidFill>
                  <a:srgbClr val="FF0000"/>
                </a:solidFill>
              </a:rPr>
              <a:t>maquia</a:t>
            </a:r>
            <a:r>
              <a:rPr lang="es-ES" dirty="0"/>
              <a:t> y la </a:t>
            </a:r>
            <a:r>
              <a:rPr lang="es-ES" dirty="0" smtClean="0">
                <a:solidFill>
                  <a:srgbClr val="FF0000"/>
                </a:solidFill>
              </a:rPr>
              <a:t>garriga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868390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04045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28" y="2246870"/>
            <a:ext cx="3048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28" y="2334189"/>
            <a:ext cx="31051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74655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704088"/>
            <a:ext cx="6408712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Clima mediterráneo </a:t>
            </a:r>
            <a:br>
              <a:rPr lang="es-ES" dirty="0" smtClean="0"/>
            </a:br>
            <a:r>
              <a:rPr lang="es-ES" dirty="0" smtClean="0"/>
              <a:t>de invierno suave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Se </a:t>
            </a:r>
            <a:r>
              <a:rPr lang="es-ES" dirty="0"/>
              <a:t>da en la costa levantina, y en las </a:t>
            </a:r>
            <a:r>
              <a:rPr lang="es-ES" dirty="0" smtClean="0"/>
              <a:t>Baleares</a:t>
            </a:r>
            <a:r>
              <a:rPr lang="es-ES" dirty="0"/>
              <a:t>.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Precipitaciones</a:t>
            </a:r>
            <a:r>
              <a:rPr lang="es-ES" dirty="0" smtClean="0"/>
              <a:t> irregulares(700mm)</a:t>
            </a:r>
          </a:p>
          <a:p>
            <a:r>
              <a:rPr lang="es-ES" dirty="0" smtClean="0"/>
              <a:t>Lluvias torrenciales en primavera y otoño</a:t>
            </a:r>
            <a:endParaRPr lang="es-ES" dirty="0"/>
          </a:p>
          <a:p>
            <a:r>
              <a:rPr lang="es-ES" dirty="0" smtClean="0"/>
              <a:t>Tiempo seco en verano e invierno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Temperaturas</a:t>
            </a:r>
            <a:r>
              <a:rPr lang="es-ES" dirty="0" smtClean="0"/>
              <a:t> suaves y constantes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Amplitud térmica </a:t>
            </a:r>
            <a:r>
              <a:rPr lang="es-ES" dirty="0" smtClean="0"/>
              <a:t>reducida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551504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Vegetación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/>
              <a:t>La vegetación típica mediterránea está adaptada a la sequía y destaca en el bosque de hoja perenne y el matorral.</a:t>
            </a:r>
          </a:p>
          <a:p>
            <a:pPr algn="just"/>
            <a:r>
              <a:rPr lang="es-ES" dirty="0"/>
              <a:t>El bosque de hoja perenne tiene como especias características en este clima la </a:t>
            </a:r>
            <a:r>
              <a:rPr lang="es-ES" dirty="0">
                <a:solidFill>
                  <a:srgbClr val="FF0000"/>
                </a:solidFill>
              </a:rPr>
              <a:t>encina</a:t>
            </a:r>
            <a:r>
              <a:rPr lang="es-ES" dirty="0"/>
              <a:t> y el </a:t>
            </a:r>
            <a:r>
              <a:rPr lang="es-ES" dirty="0">
                <a:solidFill>
                  <a:srgbClr val="FF0000"/>
                </a:solidFill>
              </a:rPr>
              <a:t>pino</a:t>
            </a:r>
            <a:r>
              <a:rPr lang="es-ES" dirty="0"/>
              <a:t>.</a:t>
            </a:r>
          </a:p>
          <a:p>
            <a:pPr algn="just"/>
            <a:r>
              <a:rPr lang="es-ES" dirty="0" smtClean="0"/>
              <a:t>La </a:t>
            </a:r>
            <a:r>
              <a:rPr lang="es-ES" dirty="0"/>
              <a:t>encina es el árbol predominante en el clima continental, pero se da en el clima mediterráneo.</a:t>
            </a:r>
          </a:p>
          <a:p>
            <a:pPr algn="just"/>
            <a:r>
              <a:rPr lang="es-ES" dirty="0" smtClean="0"/>
              <a:t>El </a:t>
            </a:r>
            <a:r>
              <a:rPr lang="es-ES" dirty="0"/>
              <a:t>pino es una especie vegetal adaptada también a condiciones de aridez y calor y a todo tipo de suelos.</a:t>
            </a:r>
          </a:p>
          <a:p>
            <a:pPr algn="just"/>
            <a:r>
              <a:rPr lang="es-ES" dirty="0"/>
              <a:t>El matorral típico mediterráneo está compuesto de </a:t>
            </a:r>
            <a:r>
              <a:rPr lang="es-ES" dirty="0">
                <a:solidFill>
                  <a:srgbClr val="FF0000"/>
                </a:solidFill>
              </a:rPr>
              <a:t>maquia, garriga </a:t>
            </a:r>
            <a:r>
              <a:rPr lang="es-ES" dirty="0"/>
              <a:t>y la </a:t>
            </a:r>
            <a:r>
              <a:rPr lang="es-ES" dirty="0">
                <a:solidFill>
                  <a:srgbClr val="FF0000"/>
                </a:solidFill>
              </a:rPr>
              <a:t>estepa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113661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249</TotalTime>
  <Words>689</Words>
  <Application>Microsoft Office PowerPoint</Application>
  <PresentationFormat>Presentación en pantalla (4:3)</PresentationFormat>
  <Paragraphs>76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Flujo</vt:lpstr>
      <vt:lpstr>  Climas y vegetación de España</vt:lpstr>
      <vt:lpstr> Clima OCEÁNICO</vt:lpstr>
      <vt:lpstr>Vegetación</vt:lpstr>
      <vt:lpstr>Presentación de PowerPoint</vt:lpstr>
      <vt:lpstr>Clima mediterráneo continental</vt:lpstr>
      <vt:lpstr>Vegetación</vt:lpstr>
      <vt:lpstr>Presentación de PowerPoint</vt:lpstr>
      <vt:lpstr>Clima mediterráneo  de invierno suave</vt:lpstr>
      <vt:lpstr>Vegetación</vt:lpstr>
      <vt:lpstr>Presentación de PowerPoint</vt:lpstr>
      <vt:lpstr>Clima subtropical</vt:lpstr>
      <vt:lpstr>Vegetación</vt:lpstr>
      <vt:lpstr>Presentación de PowerPoint</vt:lpstr>
      <vt:lpstr>Clima semiárido</vt:lpstr>
      <vt:lpstr>Vegetación</vt:lpstr>
      <vt:lpstr>Presentación de PowerPoint</vt:lpstr>
      <vt:lpstr>Clima de montaña</vt:lpstr>
      <vt:lpstr>Vegetación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Mariano</dc:creator>
  <cp:lastModifiedBy>Mitxel</cp:lastModifiedBy>
  <cp:revision>22</cp:revision>
  <dcterms:created xsi:type="dcterms:W3CDTF">2012-11-10T11:41:41Z</dcterms:created>
  <dcterms:modified xsi:type="dcterms:W3CDTF">2013-02-18T19:17:24Z</dcterms:modified>
</cp:coreProperties>
</file>