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62" r:id="rId3"/>
    <p:sldId id="269" r:id="rId4"/>
    <p:sldId id="277" r:id="rId5"/>
    <p:sldId id="258" r:id="rId6"/>
    <p:sldId id="286" r:id="rId7"/>
    <p:sldId id="266" r:id="rId8"/>
    <p:sldId id="271" r:id="rId9"/>
    <p:sldId id="273" r:id="rId10"/>
    <p:sldId id="281" r:id="rId11"/>
    <p:sldId id="284" r:id="rId12"/>
    <p:sldId id="267" r:id="rId13"/>
    <p:sldId id="272" r:id="rId14"/>
    <p:sldId id="259" r:id="rId15"/>
    <p:sldId id="279" r:id="rId16"/>
    <p:sldId id="261" r:id="rId17"/>
    <p:sldId id="265" r:id="rId18"/>
    <p:sldId id="268" r:id="rId19"/>
    <p:sldId id="274" r:id="rId20"/>
    <p:sldId id="278" r:id="rId21"/>
    <p:sldId id="283" r:id="rId22"/>
    <p:sldId id="264" r:id="rId23"/>
    <p:sldId id="260" r:id="rId24"/>
    <p:sldId id="276" r:id="rId25"/>
    <p:sldId id="282" r:id="rId26"/>
    <p:sldId id="287" r:id="rId27"/>
    <p:sldId id="263" r:id="rId28"/>
    <p:sldId id="270" r:id="rId29"/>
    <p:sldId id="275" r:id="rId30"/>
    <p:sldId id="280" r:id="rId31"/>
    <p:sldId id="285" r:id="rId32"/>
    <p:sldId id="288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8E83C0F-F5EF-45C5-8ED3-E4ADA7020DC9}">
          <p14:sldIdLst>
            <p14:sldId id="256"/>
            <p14:sldId id="262"/>
            <p14:sldId id="269"/>
            <p14:sldId id="277"/>
            <p14:sldId id="258"/>
            <p14:sldId id="286"/>
            <p14:sldId id="266"/>
            <p14:sldId id="271"/>
            <p14:sldId id="273"/>
            <p14:sldId id="281"/>
            <p14:sldId id="284"/>
            <p14:sldId id="267"/>
            <p14:sldId id="272"/>
            <p14:sldId id="259"/>
            <p14:sldId id="279"/>
            <p14:sldId id="261"/>
            <p14:sldId id="265"/>
            <p14:sldId id="268"/>
            <p14:sldId id="274"/>
            <p14:sldId id="278"/>
            <p14:sldId id="283"/>
            <p14:sldId id="264"/>
            <p14:sldId id="260"/>
            <p14:sldId id="276"/>
            <p14:sldId id="282"/>
            <p14:sldId id="287"/>
            <p14:sldId id="263"/>
            <p14:sldId id="270"/>
            <p14:sldId id="275"/>
            <p14:sldId id="280"/>
            <p14:sldId id="285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85" autoAdjust="0"/>
    <p:restoredTop sz="86323" autoAdjust="0"/>
  </p:normalViewPr>
  <p:slideViewPr>
    <p:cSldViewPr>
      <p:cViewPr varScale="1">
        <p:scale>
          <a:sx n="63" d="100"/>
          <a:sy n="63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14EAE-F613-40DF-816E-96164BCD5301}" type="datetimeFigureOut">
              <a:rPr lang="fr-FR" smtClean="0"/>
              <a:t>23/02/2013</a:t>
            </a:fld>
            <a:endParaRPr lang="fr-F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6C11-F65B-45ED-94CC-024C1456AD4A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82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E6C11-F65B-45ED-94CC-024C1456AD4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55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F0D8ED-9CD2-4D10-A059-CC09801F0EAD}" type="datetimeFigureOut">
              <a:rPr lang="es-ES" smtClean="0"/>
              <a:t>23/02/2013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84B71D8-6C3B-4D64-993F-059C73463FE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08104" y="5014610"/>
            <a:ext cx="3560440" cy="1201688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    JULEN GARCIA</a:t>
            </a:r>
          </a:p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-PAÚLES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2012-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13967" y="692696"/>
            <a:ext cx="6250429" cy="255454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CLIMAS </a:t>
            </a:r>
          </a:p>
          <a:p>
            <a:pPr algn="ctr"/>
            <a:r>
              <a:rPr lang="es-ES" sz="8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DE ESPAÑA</a:t>
            </a:r>
            <a:endParaRPr lang="es-ES" sz="8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1026" name="Picture 2" descr="http://www.jardinerosenaccion.es/images/editor/mapa_climatico_Sp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9" y="3372476"/>
            <a:ext cx="4992991" cy="331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olanda-serrat,milane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6023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5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2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4865" y="548680"/>
            <a:ext cx="742863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precipitaciones</a:t>
            </a:r>
            <a:endParaRPr lang="es-ES" sz="6000" b="1" cap="all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7363" y="2636912"/>
            <a:ext cx="768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Precipitaciones escasas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Entre 400 y 600mm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irregulares</a:t>
            </a:r>
            <a:endParaRPr lang="es-ES" sz="2800" dirty="0"/>
          </a:p>
        </p:txBody>
      </p:sp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MEDITERRÁNEO DE INVIERNO SUAVE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7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25946" y="548680"/>
            <a:ext cx="542648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vegetación</a:t>
            </a:r>
            <a:endParaRPr lang="es-ES" sz="60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12290" name="Picture 2" descr="http://2.bp.blogspot.com/_jKKs1ndishU/R2BlB2DsqmI/AAAAAAAAAEE/M15kMGxi-Yw/s320/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33" y="414908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7363" y="2299890"/>
            <a:ext cx="7683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Encina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Alcornoque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Pino carrasco y pino piñonero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Matorrales:</a:t>
            </a:r>
            <a:br>
              <a:rPr lang="es-ES" sz="2800" dirty="0" smtClean="0"/>
            </a:br>
            <a:r>
              <a:rPr lang="es-ES" sz="2800" dirty="0" smtClean="0"/>
              <a:t>- Grande: Maquia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- Pequeño: Garriga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MEDITERRÁNEO DE INVIERNO SUAVE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7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8020" y="692696"/>
            <a:ext cx="8762335" cy="193899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Mediterráneo </a:t>
            </a:r>
          </a:p>
          <a:p>
            <a:pPr algn="ctr"/>
            <a:r>
              <a:rPr lang="es-ES" sz="6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continentalizado</a:t>
            </a:r>
            <a:endParaRPr lang="es-ES" sz="6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2642736"/>
            <a:ext cx="3630711" cy="34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28114" y="548680"/>
            <a:ext cx="4822154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ubicación</a:t>
            </a:r>
            <a:endParaRPr lang="es-ES" sz="6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3" y="2299890"/>
            <a:ext cx="768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Interior de la península ibérica.</a:t>
            </a:r>
          </a:p>
        </p:txBody>
      </p:sp>
      <p:pic>
        <p:nvPicPr>
          <p:cNvPr id="16386" name="Picture 2" descr="http://usuarios.multimania.es/abywer/s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90" y="2924944"/>
            <a:ext cx="4572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MEDITERRÁNEO CONTINENTALIZADO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4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7987" y="548680"/>
            <a:ext cx="6662401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temperaturas</a:t>
            </a:r>
            <a:endParaRPr lang="es-ES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3" y="2299890"/>
            <a:ext cx="7683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Inviernos muy fríos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Veranos caluroso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Temperatura media alta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Amplitud térmica de 20ºC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MEDITERRÁNEO CONTINENTALIZADO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2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4865" y="548680"/>
            <a:ext cx="742863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precipitaciones</a:t>
            </a:r>
            <a:endParaRPr lang="es-ES" sz="6000" b="1" cap="all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3" name="Picture 2" descr="http://4.bp.blogspot.com/_HG3RuD3Hmls/TUwyb0MZkGI/AAAAAAAAFpk/-r6qC7M3ACA/s1600/lluv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9338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97363" y="2299890"/>
            <a:ext cx="768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Precipitaciones escasas.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Entre 300 y 600mm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800" dirty="0"/>
          </a:p>
        </p:txBody>
      </p:sp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MEDITERRÁNEO CONTINENTALIZADO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4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25946" y="548680"/>
            <a:ext cx="542648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vegetación</a:t>
            </a:r>
            <a:endParaRPr lang="es-ES" sz="60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3" y="2299890"/>
            <a:ext cx="7683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Encina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Alcornoque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Pino carrasco y pino piñonero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Matorrales:</a:t>
            </a:r>
            <a:br>
              <a:rPr lang="es-ES" sz="2800" dirty="0" smtClean="0"/>
            </a:br>
            <a:r>
              <a:rPr lang="es-ES" sz="2800" dirty="0" smtClean="0"/>
              <a:t>- Grande: Maquia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- Pequeño: Garriga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MEDITERRÁNEO CONTINENTALIZADO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7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924" y="692696"/>
            <a:ext cx="8648521" cy="1862048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15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Semiárido</a:t>
            </a:r>
            <a:endParaRPr lang="es-ES" sz="6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24" y="2554744"/>
            <a:ext cx="3652119" cy="281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65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28114" y="548680"/>
            <a:ext cx="4822154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ubicación</a:t>
            </a:r>
            <a:endParaRPr lang="es-ES" sz="6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2" y="2299890"/>
            <a:ext cx="7683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Sector litoral entre Alicante y Granada y parte de la depresión del Ebro.</a:t>
            </a:r>
          </a:p>
        </p:txBody>
      </p:sp>
      <p:pic>
        <p:nvPicPr>
          <p:cNvPr id="4" name="Picture 2" descr="http://www.jardinerosenaccion.es/images/editor/mapa_climatico_Sp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72476"/>
            <a:ext cx="4992991" cy="331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SEMIÁRIDO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9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7987" y="548680"/>
            <a:ext cx="6662401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temperaturas</a:t>
            </a:r>
            <a:endParaRPr lang="es-ES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19460" name="Picture 4" descr="http://www.piedrapapelytijera.org/wp-content/uploads/2010/12/sol-sah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913162" cy="37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97362" y="2299890"/>
            <a:ext cx="768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Invierno templado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Verano caluroso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Temperatura alta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SEMIÁRIDO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8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91869" y="692696"/>
            <a:ext cx="8494633" cy="1862048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15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Oceánico</a:t>
            </a:r>
            <a:endParaRPr lang="es-ES" sz="6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2" name="AutoShape 2" descr="data:image/jpeg;base64,/9j/4AAQSkZJRgABAQAAAQABAAD/2wCEAAkGBhQQEBIUEBQWFRUWGCAUFhYVFhUVFRcVFBgXFRQVFhUYICYeGhkjGhQVHy8gIycpLCwsFh4zNTAqNSYrLCkBCQoKDgwOGg8PGCwkHyU1NC0yLywqKSoqLCwsKTUxKi8sNCwsNSosKSwsLSwpLCksLCwsLSwsLCwpKSwsLCwsLP/AABEIANkA6AMBIgACEQEDEQH/xAAbAAADAAMBAQAAAAAAAAAAAAAABAUCAwYBB//EAEwQAAIBAgMCBg0KBAUEAgMAAAECAwARBBIhBTEGEyJBVHMUFTIzNFFylLGys9LTByM1YXF0gZGSkxYkUsNCQ6HR8FNitMKCwRdEVf/EABsBAQACAwEBAAAAAAAAAAAAAAABBgMEBQIH/8QANxEAAgECAQgIBgICAwEAAAAAAAECAxEEBRIhMTNBcYETFDJRYZGxwQYiNEKC8COhotFy4fEk/9oADAMBAAIRAxEAPwD6o7zyYmaOOZY1jVCBxQckuHJJJYeIaVt7AxXSl83X36MB4bi/Ji9ElVqgEnsDFdKXzdffo7AxXSl83X36rUUIJPYGK6Uvm6+/R2BiulL5uvv1WooCT2BiulL5uvv0dgYrpS+br79VqKAk9gYrpS+br79HYGK6Uvm6+/VaigJPYGK6Uvm6+/R2BiulL5uvv1WqZwk2q2Fw0k0cZlZbcnlWAZgpdsis2RQSzZVJspsKAw7AxXSl83X36OwMV0pfN19+o6/KCqYGPFzR5kYkO2GdJY0VCQZLuUfLpfLlzjUFbitG2PlQiw64m2HxDmF5Ir5Y1jeWCPjWQPnuBxYZ75dAjaXsCJL/AGBiulL5uvv0dgYrpS+br79SZ/lFii0xEGIibiZMQFcQksIIzLIgySHl5BcZrA3317D8o0LHKIcRxpZFWExrxrLLG8yyKoe2TJFITcgjJuuRcCr2BiulL5uvv0dgYrpS+br79c0nyuYaOHCNieRJPCs5VWSyCS4QctlZrspHJBtvbKNa6nYG2xjII51jkjWQB0EoUMVZQways2hzf6fZcDX2BiulL5uvv0dgYrpS+br79VqKEEnsDFdKXzdffo7AxXSl83X36rUUBJ7AxXSl83X36OwMV0pfN19+q1FASewMV0pfN19+jsDFdKXzdffqtRQEnsDFdKXzdffo7AxXSl83X36rUUBGwksyYpYpZVkVonk0jEZDI8SjUMbgiQ/kK8rZN9IQ/d5fa4aigDAeG4vyYvRJVapOA8NxfkxeiSq1AFFFFAFFFFAFFFFAFFFFAFLbS2emIiaOTNla2qsyMCpDKyupBVgQCCDzUzRQHMz/ACeYR4kiZHyjjCTx0oeQ4gfPGV815CxCk5idVHitW6bgPhXV1dGZXlfEOC7ayTxNh5N3MY2YW5r10FFAcu/yc4RixYSsWRkYvPKxIkhOGkY5iRnaLKC285E8VMT8BsM7lyrhjxYzLLIjL2OjxpldCGF0ldW11DG9dBRQHNn5PsJliXLIBFEIFyyyLmiXNlWTKRnAzsRmvvq5s7ALh4YoY7hIkWNQTc5Y1Crc85sBrTFFAFFFFAFFFFAFFFFAFFFFAFFFFASZvpCH7vL7XDUUTfSEP3eX2uGooAwHhuL8mL0SVWqTgPDcX5MXokqtQBRQTWIk/wBqAyovWCShhcWIPONRpUrYh5WK+8N6kdeJyzVclFiitdFYOseBNjZRWuinWPAWNlFa6KdY8BY2UVrop1jwFjZRWuinWPAWNlFa6KdY8BY2UVrop1jwFjZRWomuJi+USR1DLhVsRcXnsbHde0RrPR6StfMhcwV69Kgk6skl4nd0Vx+zOGzyzxRNAEEjFcwmz2IjeTueLW/eyN/OK6u9easp0pZs42ZNGrTrRz6cro23oqRsBvCfvD/+tUVxSm1mU3NhZgdd9h9dZU7mU3UUUUIJM30hD93l9rhqKJvpCH7vL7XDUUAYDw3F+TF6JKrVJwHhuL8mL0SVu29tbsWB5cmfKNxYINdBc6nfYWUMSSAAaAfYaVxmK4GTlYljkRVSTEMFIdiBiTibSBwwvJlmQagkcs3NyGt8FeEBxsHGmIx65bEsQSN+XOiPb7UH1XqzQETYWyHijmDARcY+ZViIPFjioouScoFy0bPutyvtqfsfYzFsV/M4gWnYaNFryI9T83vrq6jbD7rF/eG9SOsNZ2iekHaRulYn9UPw6O0jdKxP6ofh1VorSzmeiV2kbpWJ/VD8OjtI3SsT+qH4dVa8pnMEvtI3SsT+qH4dHaRulYn9UPw6q0UzmCV2jbpWJ/VD8OjtI3SsT+qH4dVaKZzBK7SN0rE/qh+HR2kbpWJ/VD8OqtFM5gldo26Vif1Q/Do7SN0rE/qh+HVWimcwSu0jdKxP6ofh0pjYUgtx2PljzXy8ZLh0va17ZkF7XH510FcTw88Iw3VzevhK2MNTdeqqd7X8DWxdfq9GVW17Dox2G/8A6h85wnu1xOyz8zHrfkDXffQa0yu8fbSmyu8ReQvqirVg8D1aT+a9/Ao+UsqdepL5M2z7767+HgUdnQl8VhVDMl5TyksGFoJzpmBHNbdz13XaR+lYn9UPw64nYnhuD61v/HxFfS64uWHbEaO4sXw99JzZD4K4IocVeSR/n3FnKEaZbtyVGpv/AKVNm4HSZY8iQhmztJayqkkjwsJIwF1yJAIxoGtbUkkm7we//Z+8P/61WrCtR3AoooFSQSZvpCH7vL7XDUUTfSEP3eX2uGooAwHhuL8mL0SVq4aM4wM5iBL5RlVWZCxzryQ66pfdmFst73W1xtwHhuL8mL0SVlwkwAxGHeEyLGZBlBdVdbqeMIMbEBxlRrqdLXvpehJO4BySnBA4iJoXztyGxD4o20seNd2OvivpWE/CiZYeOMSWV5VaMOxkIglkRiGtlUKiZ2JuD3I5iznBDZqwYREjkhlUkur4eKKGJgT/AIUiJXm3jfTsmwoGdXaGIupJVjGhZSzcYxBtcXYlj4zrvoBfZW1ndJuNADQtlbiw7XvFHOMqatfLKFsLkldN4FcenC+WOfFrAiFePLfPJPG/Kjj3qwX0emu/wmAjhXJEixre+VFCrc79FsK+a7W8LxnXf2oq28HQhXqZk1dHIyviqmGw+fSdndIpR8O8Qrx8ZHEUMiI3FiZntI6oSqi5JGa9gDeun/iOL+nEeaYz4VcBB33D/eIfbxV9TArWypQpUKijBbhkXF1cVQc6ru721JbkS/4ji/pxHmmM+FSO3OEadi4jKMQrcU9j2Li1scjWObixlsee+ldFapvCPwPFdTJ7Nq5kbXWg7LPnCKbD5ybd0jEe/VLg1j+JxiFmnZWikuoOJxFyHgynIM9rXblW0va+us+PcPsqvwR8Pj6iX18NVvx9GlHDSaivIoGS8TWnjoxlOTV3obfczrP4ji/pxHmmM+FR/EcX9OI80xnwqqWotVOuu4v5L/iOL+nEeaYz4VH8Rxf04jzTGfCqpai1LruBL/iOL+nEeaYz4VH8Rxf04jzTGfCqpai1LruBL/iOL+nEeaYz4Vcpwv2is2Iw+QSC0Ut+Mhmi3vht3Gqt93Ne34139q4rh54Rhuqm9fC1v5Oa6zD93HNyt9HU4EBd4+2k9ld4i8hfQKcXePtpPZXeIvIX0Cro+35+x84WylxXoyhs7ECPFYVmzWEpvlR3bXDzjRUBY7+YHx81d2OEkX9OI80xnwq+bYy+aGxZTxm9WZGHzcu5kIYfgeemc7/9bEedYr4lcbG5OniaudFrRo0lkyblalgsOoTTd7vRbv4nb8GdqK4xZUPpM78uKWMWsul5FGum7ePFU7D8OZHVTxaA5OOdTnDCP5iy2OmY9kAhrkHLuF7Bz5P1/lXuSTx8mrMzseUN7MSx/EmrK7Cw4y2giGVuMW0aCznew00bdr9VclxzHmvcXCnNVIqa36SfwvxQjiTjGkSEvad4jKHWPI5BBhGdbuEGYbr61nwRQ9j3BlKF24vjWlZjEGIjb575wXW2jE7riwNecK8ZDDFG+JxL4ZBILOjFczWYhGIB0IB057VR2RteLFRCXDuJIySAy3sSDY7/AK6g9is30hD93l9rhqKJvpCH7vL7XDUUIDAeG4vyYvRJUv5R3RcIrSojqJVXl4l8LbjQ0NxIisW0lIKkEFSxO6qmA8NxfkxeiStXCvDSvEhw0UUsiSKwWYuqgENGzXTnCyHQ3BGYWOlAZcFoMkJBjjibjGLJFLxygsQ3d5UtoRyQoAFqs1F4MbLfD4fJIkMblixWBpWjAsFXKZBmFlUCwAAsLVAxHBGazKircs3FSlyWg/m552fMeXeSKREJW5JFm0F6Enc18t2v4ZjOuPsoq7Tg7slooplK8QHe6InFnixxUUZIABQEvG8lrEcvUXJFcLjYCmKxYZ2kPHd04jB73Gb8hVHP4ub7b9HJu25HA+IPpPyXuaziFjeF3OVVmhZidwAnjJNd4OGuC6TH/r/tXzzH9yvWR+2jpkMa3cXk+OKnnOVrI4GAytLA0M1Qvdt67dx12I+UHDhysQkmsoYtEEKjMWAUl3XXkHcPF46n7b4dRvhcQognBaJ11EFtUYa2l3a1zEZ+ek8iP1pqNo95m6t/UateOR6Kjdt3Xsbk/iCu5qKjGzt3vXzN8e4VX4I+Hx9RL6+GqQm4VQ4O4ZpMbGFkeI8TKcyCMnu8Pp84ji2vivoNd993KH0suBzckfXw4v0Z9IoqT2ml6ZiP04P4Fe9ppemYj9OD+BVJsu8+jFWipXaaXpmI/Tg/gUdppemYj9OD+BSy7wVaKldppemYj9OD+BR2ml6ZiP04P4FLLvBVrieHnhGG6qb18LXQ9ppemYj9OD+BXKcL8G0eIw+eaSW8UtuMEIy2fDbuKjTffnvu+2+/k5LrMNO/2Oblb6OpwJS7x9tJ7K7xF5C+qKcXePtpPZXeIvIX1RV0fa5P2PnC2UuK9GZYzuoes/ty0zS2M7qHrP7ctMEVK1v93IVOzDh7s7X5PvBX6+T1q6auP+TzDMMNKTI7AyuArcWACG7oFUDXP1kjTQUhBwPmUKBGgAJCEmHjEdjATiGaNFDN81IA4HGWfXebVOttJcT6fhdjDgvQv8Ltn4iaOLsXIWSVZSsjShGVAbXWMgvZirZTpyQd4FOcGZsQ+FibGhBOyhnCK6gZhcAq5JDC9iN172pfhfs3CzYYnHhTDGyyksA1iraWFje98tgLnNYamtvBQ4XsVOwFCQXOVRG8QBuc3IcBhrfm1rEbB7N9IQ/d5fa4aiib6Qh+7y+1w1FCAwHhuL8mL0SVo4ZI5wxMc0kLqwKmOSOIsWOQIzyI4y3cEgKWOUWudDvwHhuL8mL0SVP+USSBcBKcTxWS6245QyZ84y7wQG32LAqD3QK3BEhwAxEsmEviGdpFkdWMjZ2GUjQni47fVyd2oJBBrpctcv8AJvMrYCPiwojDMEyLEBlzX1MKrEzZi12QZSfGbmtvDHhHJg1Vo1Vgsck75r3yQBLi+YZQTIAWGdhpaN9coHR2r5dtfwzGdcfZRV3WydqOyz8bZjC+W8SNyxxMUwyx5nOa0uWwY3K/XYfP8bihJisWQrr89floyHvcfMwB5vRXSybtuRwPiBf/ACfkvcUx/cr1kftY6YFL4/uV6yP2sdMCu9HtMo0tnHn7C8ffpPIj9aajaPeZurf1Goj79J5EfrTUbR7zN1b+o1R9r5mV7SHI3puFMbL2uMLi43KO/wA3KtkyX1aA35bKLcnx31FLpuFLzd+i8mT0w1jr0lVpZktTsZMLWlQr9JHWrv8Apnaf/kBOjYj88L8armxNrjFRCRVZQWZcr5cwMbtGb5GZd6ncTpXzium4HbYWPC5THOSJZtUgldTeeU6MqkH/AOjVcyjk+nh4KVO97luyRlStjKko1EtCvo/9OxoqV/ESf9LE+bT+7R/ESf8ASxPm0/u1xMyXcWQq15Uv+Ik/6WJ82n92pvCThGOw8VkTEo3EyZW4idMrcW2Vs+UZbGxzXFrXqVBt2IbsdKGri+Hh/mML1c3r4WoLSvc/PYjzrFfEpR2YzpmeR/m3txksstuXBu4xjb8Lc3iqxYXJdShVjUclZFSxeWqGJoTpRTu1vtx7xpd4+2k9ld4i8hfVFOLvFJ7K7xF5C+qKsH3Lg/Yqa2UuK9GZYzuoes/ty0zS2M7qHrP7ctMGpWt/u5Cp2Y8Pdna/J/4K/XyetXS2rkfk7xobDSjLILSu12jdQQW5iRqdNw1peDhzJJmZURQrMxV1kzcWgwuVDcrlkPZJJNiBktY76qdbaS4s+n4VfwQ4L0KHD7GTRYTNh+ZhnYmFQi30kJmBUANl8Vr3uADXnybG+z475O7fWPiih5baqYeQR9Ypvh1ftdigCQTHa4KrvIFmZmUKhvZmzCyljcWrR8nk7vs+JpcuYlriOSOWNTmPJjeNnGQcwzEjdpuGM2B6b6Qh+7y+1w1FE30hD93l9rhqKggMB4bi/Ji9ElHCdolwztOXCLZrxuY3BuApDggLYkak2G86CjAeG4vyYvRJWPC5M2CxC5iuZCt1RpGOay5AiDMS18nJ15WmtAaOBkkb4fNEZ2uxVjiZGllJXcSxYixBBstrXIIDBgLU+FR8udVbKcy5gDlYbmW+46nUa61D4CvIcGhmDh8zXV45YipJuQqygOVuSbkc5tYACr0k6rbMwFzlFyBcncBfefqoDDDYRI1yxoqKNyqoVdTc6DTeSa+Z7W8LxnXH2UVfTocQrjMjBh41II00Oo+sEV8x2t4XjOuPs4q6OTNtyOB8QfSL/kvcnY/uV6yP2sdMCl8f3K9ZH7WOmBXfj2mUeWzjz9hePv0nkR+tNRtHvM3Vv6jUR9+k8iP1pqNo95m6t/Uao+18zK9pDkb03Cl5u/ReTJ6YqYTcKXm79F5MnpiqXqXI8w7cuD9GMmu14CD+THWzf+RLXFV23AQfyY62b/yJa4uW1/FHiWD4a20+HudBagivP+bjXtVSxeCRtDhVh8PIY5GfOAGIWGeSwa+XlRoRrY6X5qicJeGWGkwWKRWkzNBIovh8Sou0bAXZowBqd5IAqbwq8Pm6uL+5UPao+Ym6tvVNWLDZLp1KKquTvrKvi8tVKWKeHUVa6V9O8cfeftNKv39Orf14KafeftpV+/p1b+vBVjlqXL1KbR1vg/QaXeKT2V3iLyF9UU4u8UnsrvEXkL6oo+1yfsI7KXFejMsZ3UPWf25aZpbGd1D1n9uWmala3+7kKnYhw92dn8n4/lX6+T1hXQyYKNiCyKSGzglVJDgWzAkaNYAX36Vz/wAn5/lX6+T1q6Ds2PTlrqco5Q1Yb1GurfVvqp1tpLifTsLsIcF6Evhds+TEYV44cmYlW5ZUDkOrjV0kXeo7pCPs31r4G4SaLCqs5jvckcWYyNSSbmKOJL300Tm1JrbwwhL4KZQGZiFyhCinPnUobuCoUNYnMCLA3B3Up8n1uwUyxGIZ35BOa3LYaHImmn9P2km5OI2R6b6Qh+7y+1w1FE30hD93l9rhqKEBgPDcX5MXokpfhu6dgziTirMtrSuqK1uURdnQEhVYgFlBK6kC5DGA8NxfkxeiSseFg/lJtSDl5JWPjWzEhQFj3ktmy6WPK3jfQkm/JqqDAJxWTLmaxjZDfxlwkkio996hyBpuvYbeGPByTF5OKZR83LFyjoDNxWWTLlYOF4s8jS+beK8+T7Hcdgw/OXckCNY1Uk3KooZuSL2Fze2hta1dNQEbY2y3jScNliMr5lEZD8X8zFCCC6gFrxF9Vtytx1vwGMgZMViw0jSHju6YID3uPXkKo5xzc1fWK+W7X8MxnXH2UVdLJu25HA+IPpPyXuTsf3K9ZH7WOmBS+P7lesj9rHTArvR7TKNLZx5+wvH36TyI/Wmo2j3mbq39RqI+/SeRH601G0e8zdW/qNUfa+Zle0hyN6bhS83fovJk9MVMJuFLzd+i8mT0xVL1LkeYduXB+jGaQwuBjbOWRSTJJclQTpI3OafNL4Dc/WSe0aonFSkromlOUIScXbUbMDs9RiMNxYETGZQHRUzC972zKR9WoNfRe1EvTJ/0YT4NfN8W5UxFGKMJUIZbXBvzXBHj3jnqj23xPSpvyg+FXEx2AqVqt6VkrFlyXlanhsPau222/HcjLb0DJjZg8jSnJGcziMGxEmlo1UW/C+tSdq94m6tvVNbFmd55jI7SNZBmfLewDWHJUC2/m5617V8Hm6tvVNdPDQdPDqMtaTONi6sa2O6SOptP+kOPvP20q/f06t/Xgpp95+2lX7+nVv68FbMtS4r1NCjrfB+g0u8UnsrvEXkL6opxd4pPZXeIvIX1RR9rk/YR2UuK9GZYzuoes/ty0waXxndQ9Z/blpmpWt/u5Cp2Y8PdnV/J5hmGGlLSM4MrgKwjCghu65Kg689yR9VLtwPmZ2YLAoe65QzERgmAh0PFi9uJIC2Fg3dVR+T7wV+vk9aumqp1tpLiz6fhX/DDgvQicM4y2CmCllbk2KJiHYESIQVXDFZSbj/CR9el61cBhIMGomLs2ZtZBOrkZjYlcQ7yrpzMb25hWPD3Zsc+BdZWVAGRg7syKrCRAGJVkJtfQFgCbajeNfydQFNnxqTGSGfWJldTy21zK8lz9Zcnx23DGbBQm+kIfu8vtcNRRN9IQ/d5fa4aioIDAeG4vyYvRJSXD7CSS4JxFI0ZBViUMoY5TcIBErM2Zsq5bHQmncB4bi/Ji9ElaOGqBsFKG4spl+cWSN5FZfEVV0tyspJLAAA3IGoEinydxMuCUSXz53LZuOD5mOY5xMqsG11FgNb63ud/DHhYNnojZQSx/wARKqEVkD8oA8rliw+07lNKfJ3suCLDu+HWDluVZ8OjpFIIiyoy5pJMy6sQwaxzcxuB1UkQYWYAi4NiARdSGU684IBHiIoCVsnazuk3HAZoWysY1c5rwxTjLHymuBKFsLklbjfYfPsbihJisWyhgDNflxyRnvcf+F1B5v8Aml/qOEwUcKhIkWNRuVFVV1NzyVAFfNNreF4zrj7KKujk3bcjgfEH0n5L3J2P7lesj9rHTApfH9yvWR+1jpgV349plGls48/YXj79J5EfrTUbR7zN1b+o1EffpPIj9aajaPeZurf1GqPtfMyvaQ5G9Nwpebv0XkyemKmE3CtE3fovJk9MVHqXI8w7cuD9GMGlsBufrJPaNWeJxiRjlsF+06/lv5xUzB7UZgwhiZ7u5zHkpZnLDU/U27mrBVxNOE0m9PctL8kdDCZKxWIpSlGFo6PmlaMfOVl/ZQx3+X1i+mspsfGmjuoPiuL/AJb6m4nCyvk45wAXVckelr8+Y63H/N9PwbJiQWEa/WWAY/maxqpWnJ5kbLvl/pG1LC4DDQSr1nN6dFPVu+6WjyT4iUe24hJIQxbNlyhVJJsGvYfVRjdsRPDKoJDZGAVgVJJU2tffe4tT0A+em/8Ah6rVhtiMGCUkAkIxBIBIOU6gncdB+VRmYjNbzlv0Wfrc9xrZM6aMeiqLs6c+N9StozEmh3MDcg3F+Y3H50s/f06t/XgpeXYSBiYS0R/7Scv4qd409NKti5YpVMy5wEYZo/EWiuxHNbKAd3dfVUyxEoL+aNtWlaVr80eKWTKOIbeCq5zs/lklGelbtLUuTv4Fxd4pPZXeIvIX1RW7BYxJbGNgw/1/EbxWnZPeIfIX1RW1GcZNSi7qxyKlGpRjKnUi001oas9TMsZ3UPWf25aYNL4zuoes/ty0zXta3+7kYqnZhw92dZ8nWNDYeRQHuJnblRyouraWZlAJ03C5FezcKp0YgrEQuZy65wrqjQo6R3N7q01uM1BKHkjm3fJ+P5V+uk9arEGwMMgUJh4VCtnULFGArgABlAGjWAFxrpVTrbSXE+n4XYw4L0J/DyDPs7Eof8SZQLKQSzKApzEBQSQC1xlBvcWvS/yeSjsJF5CuGYyRx5MsTsxJjXIxBUG9mvr9Q0G/h6yjZ2Iz5cpCg5+JC8qRFF2nBjXUjlMCF32NrUp8m2BiTAq0SRgszZmjfDS5srELmlwyIjWBtuuN1YzYKs30hD93l9rhqKJvpCH7vL7XDUVBAYDw3F+TF6JKx4WRq2DnV+MylQp4pDJJYsBpGoJceNbG4uDvrLAeG4vyYvRJS/DDg42PhSNZETK+c8ZFx6MAjoAY86aguGBvoUBt4hIcCoVTCIqNI+pu0sD4YltL5YXAKLpzDU3NySTVfE45IyokdFLnKuZlXMx3Kt95+oUtsTBzRQqmImEzjTjBHxVxoBdcza6am+tJ8K9ky4qLioxHkkV45S5YPxbi2VCqnQmxIuL5QARe4EFXCY1JVDROrqdAyMGXQ2Oq3GhFfNNreGYzrj7KKu72VsyRFn4xgrzNmJjN8loYoAVZ11PzIbVbAtbW1z89xuHKYnFgyM5446vlJvxcepyKo5x+X59HJztW5HBy+r4X8l7iuP7lesj9rHTFSMXDiMq55I7Z0F1Q5gTImU66aMQbfV9dbuwJukH8I1B/Ag6V1FiJ3dqcv8V7nAlk2goRU8VTWvVny9IDMffpPIj9aete1MSgilBZQSjAC4uSykCw36kgfjSi7IDSuHkkayKblrGzNKLG28cn/U+OtmK2RCkMpWNQQjEHUkHI1rE6j8KjPxEou0Utet+y/wBmR0Mm05xz605PRojBJecnf/E9O3Y9AmaRvEinX8Tpb66XkSaWWPP8yMrkZTd7fN3BPNe6/ZY76sxiwAGgtuGg/Kl5u/ReTJ6Yqh0Kk0ulno0aFo/7JhlHDUJvqlBKWn5pvPa0blZRXk+Jhh9jxJqFzN/U3KYnx3NZ4DuX6yT2jUyaXwG5+sk9o1bMaUKbSgrHLrYyvioylXm5PRrdwx3+X1i+mmaWx3+X1i+mmayLtM1ZbOPP2FYO/Tf/AA9DV5tXvE3Vt6pr2Dv032J6GrzaveJurb1TXn7HzMq28Px9EOPvP20q/f06t/Xhpp95+2lX7+nVv68Fepaly9TFR1vg/Q14jZCOwZbxvfR00N/rHPSOAxEscUZKCSMqLZO7UWFgV/xfh+dXF3j7aT2V3iLyF9UVqzwsc+9N5r8OWtamdihlap0HR4mKqwVklLWlp1S7S4Xt4Ccu2onaLlEWe5DAiwySLrzb2A384qrHIG7khhu5JB9FK7RiDmEMARxltddOLl0+ytkGASMkooUkWJGn+m6pp9OpPOaa8nq5njFSyfUpJ04zhK2hNqUdb3/K15M7vgAf5V+vk9arrbTiGW8iDOxjW7qMzqSGRddWBBBA1uDXNfJ3hCMNKTI7gyuMrZMoIbeMqg3P2/hWcvBBwqrGY1W8ykWICx4jEjEqVAGpUIFymwNyb6a12ttJcS9YXYw4L0N/DvExdjcTOJcuIJivFG0zKVVpQTEqsXX5uxFrWOulM8DIETCIELtdmZjJC2GJdmJciBgCiliSBb67m96tsgJBIFxqPqvpp+Br2sRnJM30hD93l9rhqKJvpCH7vL7XDUUAYDw3F+TF6JKrVJwHhuL8mL0SVWoAoopbaWL4mGSTeI0ZyN18ilrX/CgGa+W7X8MxnXH2UVd5svazyJNxqjPE2VhHds14o5hlB1vaULbxj664LExyzYjFPHh5yDMf8u3+XGLEE79K38BOMKt5O2g4uW6NSths2nFt3WrmT8f3K9ZH7WOmBWG0sDOEUthpwOMjGqDeZowBv5zYUyNm4jos/wCge9XaWJpXfzLzKhLJ+KzIropb9zEY+/SeRH601G0e8zdW/qNWyLAz8fKOxp78XGbZBcAtPY7+ex/I1ltTAziCYthpwBG5JKCwGQ6nXdUdYpZrWct+89vAYrPi+jlu3PuPU3Cl5u/ReTJ6YqfTZ2IsP5Wf9A/3pabAz8fEOxp75JCBkFyLw3O/muPzFHiaVl8y3byIZPxSnJ9HLfufcZml8BufrJPaNT/a3EdFn/QPepPZWDneMsMLPZnciyA6GRra3qXiaWcvmXmRHJ2KzJfxS3bmYY7/AC+sX00zWvaGBnHF3w04+dQC6DU33b99NdrsR0Wf9A96ixNK7ecvMiWT8VmRXRS37n4E+Dv032J6GrzaveJurb1TW7D4GczTAYae4CXGQaaNbnrza+AnGHmLYacARsSSgsAFNydd1R1ilmP5lv3mVYDE9NF9HK3y7nuSN77z9tKv39Orf14KoNs7EdFxH6B/vScmBn7IjHY09zHIQMguQHgud/1j8xUyxNK3aXmYqWT8UnppS1Pc+43LvFJ7K7xF5C+qKpDZ2IuP5XEfoH+9J7IwE5w8JXDTkGNSCEFiCosRruo8TSzr5y8wsn4ro2uilrW59zNeM7qHrP7ctM1qxuAnDQA4acEy6cgakRSmw18QJ/A032uxHRZ/0D/eixNK7+ZeYnk/FOMf4peT72dd8n3gr9fJ61dNXI8BMSUw86vHIhSWRjnXKNTewO69qq8HdttiVYuqqQEYZSSMsyLIo1G8BrH7KrdV3nJrvPoWGi40YJ67L0LNFFFYjOSZvpCH7vL7XDUUTfSEP3eX2uGooAwHhuL8mL0SVWqTgPDcX5MXokqtQBWLpcWO7drWVFALYTZ8cK5IkVFveygKLnebDn/2rDEYiLDKzvZAzC5A7p3IUaKLlibD8qcqbwh2UcVDxYKry0e7KXX5t1exVWUm+W2hFANBUmRSQGU5XGZedSHQ5WFwQQCOcEVrTasRlaFWu66MArWByh7FrZQcrKbXvYituCgMcSIbXVQOSCF0HMGJIH2k/bSmB2Msc+Im3vKwN7EZVEUUeTfY6w5r2HdW5tQN2LmihDTSFEFlDyNZeSGOQMx/wgyNv3Zj46zMkc3GxXV8vIlTRgM6g5HH1qwNjzMPHWnbWzBiYWibRWK30zXVXVytvrCkfjuO6luDvB/sTjPnDIZCGZmGpYCxJJJv+O4ADW1AUZsUkeQOyrmIRbkDMx3KPrr14VzByBdQQGtqFaxYA77HIt/JFS9u8Hji2UmV4wgugRV0kvcSEsDqMq2y5WHK5XK0qPEWQqTqVsSBbUixIH/1egNOH2rFIUEciMXjEyhWBJiJAEgt/hJIsdxrYFSFCeSiKCxsLKo1ZjYfiTUPYHBAYSQOJC1ozEAVtZSYmAGpsoZJCF3ASW5rtX2xgnmiZEk4vMCpJUOCrAqwIuDua4II1A3i4IG9o1kCkgMAQ63AOo1Vh4j4jXrYhQyoSAzXyjnOW2a32XH517h4sqqo/wAIC6/ULUkdmscSsrSXVAwRMoBBcKG5YOq8i9iL3Y62sAA4kCqzMAAzWzEAXOXQXPPatKzR4iNsuWWNgVO5kYaqwPMRzfXes8fAzxuqNkZlIV7XKk7mABGo+2kNhbC7EVkR2aM2KqwQFSBlaxQKuUhU0yixzEk5tAGsRtaKJ1SRwGa1hqe6NlzEaKCQQCbXIPiNMHDqXD2GYAqGsLgMVLAHxEopI/7R4qmbS2O8s0ckcgjy2BIRuMKhi2UMrqCpvbK6uOcAGqOMwolieN75XUo1t+VgVNvwNAa8FtKOfNxThsp1t/oR41NtGGh5iaBPFBxcV0S4IjQWW4jALBF/7V1sNwpfZuy3SRpJXDtkES5UyDi0JYXGZrsSxuRYaCwFa9t7C7JZGzlCgYKQLkOzROjg+NTENLa33igHlKTLG4yuNJEawPdKQHU811c6+Jj4614Xa0Ukjxo4LpcMNd6nK1r77GwNr2JF7XFZbNwfEwRR3vxaLHe1r5FC3trbduqfg9hMsuZ5AyJLJNGqoVYNPnzZ3LMGAEjAWC/XQFaPDKubKAMxzNYAXJ3k23n6614PZ0cIIiRUBNyEUKCTvNhTNFAFFFFASZvpCH7vL7XDUUTfSEP3eX2uGooBdsQ8OLnbiZnWRY8rRqrDkBwwN2BB1FMdvz0bE/tr79VOf/njNe0JJXb89GxP7a+/R2/PRsT+2vv1VooCV2/PRsT+2vv0dvz0bE/tr79VaKAldvz0bE/tr79Hb89GxP7a+/VWigJXb89GxP7a+/R2/PRsT+2vv1VooCV2/PRsT+2vv0dvz0bE/tr79VaKAldvz0bE/tr79Hb89GxP7a+/VWigJXb89GxP7a+/R2/PRsT+2vv1VooCV2/PRsT+2vv0dvz0bE/tr79VaKAldvz0bE/tr79Hb89GxP7a+/VWigJXb89GxP7a+/R2/PRsT+2vv1VooCV2/PRsT+2vv0dvz0bE/tr79VaKAldvz0bE/tr79Hb89GxP7a+/VWigJXb89GxP7a+/R2/PRsT+2vv1VooCJhZnmxiScTLGqwuhMgVbs7wsoFmJOkbV7Vrxf85q8o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data:image/jpeg;base64,/9j/4AAQSkZJRgABAQAAAQABAAD/2wCEAAkGBhQQEBIUEBQWFRUWGCAUFhYVFhUVFRcVFBgXFRQVFhUYICYeGhkjGhQVHy8gIycpLCwsFh4zNTAqNSYrLCkBCQoKDgwOGg8PGCwkHyU1NC0yLywqKSoqLCwsKTUxKi8sNCwsNSosKSwsLSwpLCksLCwsLSwsLCwpKSwsLCwsLP/AABEIANkA6AMBIgACEQEDEQH/xAAbAAADAAMBAQAAAAAAAAAAAAAABAUCAwYBB//EAEwQAAIBAgMCBg0KBAUEAgMAAAECAwARBBIhBTEGEyJBVHMUFTIzNFFylLGys9LTByM1YXF0gZGSkxYkUsNCQ6HR8FNitMKCwRdEVf/EABsBAQACAwEBAAAAAAAAAAAAAAABBgMEBQIH/8QANxEAAgECAQgIBgICAwEAAAAAAAECAxEEBRIhMTNBcYETFDJRYZGxwQYiNEKC8COhotFy4fEk/9oADAMBAAIRAxEAPwD6o7zyYmaOOZY1jVCBxQckuHJJJYeIaVt7AxXSl83X36MB4bi/Ji9ElVqgEnsDFdKXzdffo7AxXSl83X36rUUIJPYGK6Uvm6+/R2BiulL5uvv1WooCT2BiulL5uvv0dgYrpS+br79VqKAk9gYrpS+br79HYGK6Uvm6+/VaigJPYGK6Uvm6+/R2BiulL5uvv1WqZwk2q2Fw0k0cZlZbcnlWAZgpdsis2RQSzZVJspsKAw7AxXSl83X36OwMV0pfN19+o6/KCqYGPFzR5kYkO2GdJY0VCQZLuUfLpfLlzjUFbitG2PlQiw64m2HxDmF5Ir5Y1jeWCPjWQPnuBxYZ75dAjaXsCJL/AGBiulL5uvv0dgYrpS+br79SZ/lFii0xEGIibiZMQFcQksIIzLIgySHl5BcZrA3317D8o0LHKIcRxpZFWExrxrLLG8yyKoe2TJFITcgjJuuRcCr2BiulL5uvv0dgYrpS+br79c0nyuYaOHCNieRJPCs5VWSyCS4QctlZrspHJBtvbKNa6nYG2xjII51jkjWQB0EoUMVZQways2hzf6fZcDX2BiulL5uvv0dgYrpS+br79VqKEEnsDFdKXzdffo7AxXSl83X36rUUBJ7AxXSl83X36OwMV0pfN19+q1FASewMV0pfN19+jsDFdKXzdffqtRQEnsDFdKXzdffo7AxXSl83X36rUUBGwksyYpYpZVkVonk0jEZDI8SjUMbgiQ/kK8rZN9IQ/d5fa4aigDAeG4vyYvRJVapOA8NxfkxeiSq1AFFFFAFFFFAFFFFAFFFFAFLbS2emIiaOTNla2qsyMCpDKyupBVgQCCDzUzRQHMz/ACeYR4kiZHyjjCTx0oeQ4gfPGV815CxCk5idVHitW6bgPhXV1dGZXlfEOC7ayTxNh5N3MY2YW5r10FFAcu/yc4RixYSsWRkYvPKxIkhOGkY5iRnaLKC285E8VMT8BsM7lyrhjxYzLLIjL2OjxpldCGF0ldW11DG9dBRQHNn5PsJliXLIBFEIFyyyLmiXNlWTKRnAzsRmvvq5s7ALh4YoY7hIkWNQTc5Y1Crc85sBrTFFAFFFFAFFFFAFFFFAFFFFAFFFFASZvpCH7vL7XDUUTfSEP3eX2uGooAwHhuL8mL0SVWqTgPDcX5MXokqtQBRQTWIk/wBqAyovWCShhcWIPONRpUrYh5WK+8N6kdeJyzVclFiitdFYOseBNjZRWuinWPAWNlFa6KdY8BY2UVrop1jwFjZRWuinWPAWNlFa6KdY8BY2UVrop1jwFjZRWomuJi+USR1DLhVsRcXnsbHde0RrPR6StfMhcwV69Kgk6skl4nd0Vx+zOGzyzxRNAEEjFcwmz2IjeTueLW/eyN/OK6u9easp0pZs42ZNGrTrRz6cro23oqRsBvCfvD/+tUVxSm1mU3NhZgdd9h9dZU7mU3UUUUIJM30hD93l9rhqKJvpCH7vL7XDUUAYDw3F+TF6JKrVJwHhuL8mL0SVu29tbsWB5cmfKNxYINdBc6nfYWUMSSAAaAfYaVxmK4GTlYljkRVSTEMFIdiBiTibSBwwvJlmQagkcs3NyGt8FeEBxsHGmIx65bEsQSN+XOiPb7UH1XqzQETYWyHijmDARcY+ZViIPFjioouScoFy0bPutyvtqfsfYzFsV/M4gWnYaNFryI9T83vrq6jbD7rF/eG9SOsNZ2iekHaRulYn9UPw6O0jdKxP6ofh1VorSzmeiV2kbpWJ/VD8OjtI3SsT+qH4dVa8pnMEvtI3SsT+qH4dHaRulYn9UPw6q0UzmCV2jbpWJ/VD8OjtI3SsT+qH4dVaKZzBK7SN0rE/qh+HR2kbpWJ/VD8OqtFM5gldo26Vif1Q/Do7SN0rE/qh+HVWimcwSu0jdKxP6ofh0pjYUgtx2PljzXy8ZLh0va17ZkF7XH510FcTw88Iw3VzevhK2MNTdeqqd7X8DWxdfq9GVW17Dox2G/8A6h85wnu1xOyz8zHrfkDXffQa0yu8fbSmyu8ReQvqirVg8D1aT+a9/Ao+UsqdepL5M2z7767+HgUdnQl8VhVDMl5TyksGFoJzpmBHNbdz13XaR+lYn9UPw64nYnhuD61v/HxFfS64uWHbEaO4sXw99JzZD4K4IocVeSR/n3FnKEaZbtyVGpv/AKVNm4HSZY8iQhmztJayqkkjwsJIwF1yJAIxoGtbUkkm7we//Z+8P/61WrCtR3AoooFSQSZvpCH7vL7XDUUTfSEP3eX2uGooAwHhuL8mL0SVq4aM4wM5iBL5RlVWZCxzryQ66pfdmFst73W1xtwHhuL8mL0SVlwkwAxGHeEyLGZBlBdVdbqeMIMbEBxlRrqdLXvpehJO4BySnBA4iJoXztyGxD4o20seNd2OvivpWE/CiZYeOMSWV5VaMOxkIglkRiGtlUKiZ2JuD3I5iznBDZqwYREjkhlUkur4eKKGJgT/AIUiJXm3jfTsmwoGdXaGIupJVjGhZSzcYxBtcXYlj4zrvoBfZW1ndJuNADQtlbiw7XvFHOMqatfLKFsLkldN4FcenC+WOfFrAiFePLfPJPG/Kjj3qwX0emu/wmAjhXJEixre+VFCrc79FsK+a7W8LxnXf2oq28HQhXqZk1dHIyviqmGw+fSdndIpR8O8Qrx8ZHEUMiI3FiZntI6oSqi5JGa9gDeun/iOL+nEeaYz4VcBB33D/eIfbxV9TArWypQpUKijBbhkXF1cVQc6ru721JbkS/4ji/pxHmmM+FSO3OEadi4jKMQrcU9j2Li1scjWObixlsee+ldFapvCPwPFdTJ7Nq5kbXWg7LPnCKbD5ybd0jEe/VLg1j+JxiFmnZWikuoOJxFyHgynIM9rXblW0va+us+PcPsqvwR8Pj6iX18NVvx9GlHDSaivIoGS8TWnjoxlOTV3obfczrP4ji/pxHmmM+FR/EcX9OI80xnwqqWotVOuu4v5L/iOL+nEeaYz4VH8Rxf04jzTGfCqpai1LruBL/iOL+nEeaYz4VH8Rxf04jzTGfCqpai1LruBL/iOL+nEeaYz4Vcpwv2is2Iw+QSC0Ut+Mhmi3vht3Gqt93Ne34139q4rh54Rhuqm9fC1v5Oa6zD93HNyt9HU4EBd4+2k9ld4i8hfQKcXePtpPZXeIvIX0Cro+35+x84WylxXoyhs7ECPFYVmzWEpvlR3bXDzjRUBY7+YHx81d2OEkX9OI80xnwq+bYy+aGxZTxm9WZGHzcu5kIYfgeemc7/9bEedYr4lcbG5OniaudFrRo0lkyblalgsOoTTd7vRbv4nb8GdqK4xZUPpM78uKWMWsul5FGum7ePFU7D8OZHVTxaA5OOdTnDCP5iy2OmY9kAhrkHLuF7Bz5P1/lXuSTx8mrMzseUN7MSx/EmrK7Cw4y2giGVuMW0aCznew00bdr9VclxzHmvcXCnNVIqa36SfwvxQjiTjGkSEvad4jKHWPI5BBhGdbuEGYbr61nwRQ9j3BlKF24vjWlZjEGIjb575wXW2jE7riwNecK8ZDDFG+JxL4ZBILOjFczWYhGIB0IB057VR2RteLFRCXDuJIySAy3sSDY7/AK6g9is30hD93l9rhqKJvpCH7vL7XDUUIDAeG4vyYvRJUv5R3RcIrSojqJVXl4l8LbjQ0NxIisW0lIKkEFSxO6qmA8NxfkxeiStXCvDSvEhw0UUsiSKwWYuqgENGzXTnCyHQ3BGYWOlAZcFoMkJBjjibjGLJFLxygsQ3d5UtoRyQoAFqs1F4MbLfD4fJIkMblixWBpWjAsFXKZBmFlUCwAAsLVAxHBGazKircs3FSlyWg/m552fMeXeSKREJW5JFm0F6Enc18t2v4ZjOuPsoq7Tg7slooplK8QHe6InFnixxUUZIABQEvG8lrEcvUXJFcLjYCmKxYZ2kPHd04jB73Gb8hVHP4ub7b9HJu25HA+IPpPyXuaziFjeF3OVVmhZidwAnjJNd4OGuC6TH/r/tXzzH9yvWR+2jpkMa3cXk+OKnnOVrI4GAytLA0M1Qvdt67dx12I+UHDhysQkmsoYtEEKjMWAUl3XXkHcPF46n7b4dRvhcQognBaJ11EFtUYa2l3a1zEZ+ek8iP1pqNo95m6t/UateOR6Kjdt3Xsbk/iCu5qKjGzt3vXzN8e4VX4I+Hx9RL6+GqQm4VQ4O4ZpMbGFkeI8TKcyCMnu8Pp84ji2vivoNd993KH0suBzckfXw4v0Z9IoqT2ml6ZiP04P4Fe9ppemYj9OD+BVJsu8+jFWipXaaXpmI/Tg/gUdppemYj9OD+BSy7wVaKldppemYj9OD+BR2ml6ZiP04P4FLLvBVrieHnhGG6qb18LXQ9ppemYj9OD+BXKcL8G0eIw+eaSW8UtuMEIy2fDbuKjTffnvu+2+/k5LrMNO/2Oblb6OpwJS7x9tJ7K7xF5C+qKcXePtpPZXeIvIX1RV0fa5P2PnC2UuK9GZYzuoes/ty0zS2M7qHrP7ctMEVK1v93IVOzDh7s7X5PvBX6+T1q6auP+TzDMMNKTI7AyuArcWACG7oFUDXP1kjTQUhBwPmUKBGgAJCEmHjEdjATiGaNFDN81IA4HGWfXebVOttJcT6fhdjDgvQv8Ltn4iaOLsXIWSVZSsjShGVAbXWMgvZirZTpyQd4FOcGZsQ+FibGhBOyhnCK6gZhcAq5JDC9iN172pfhfs3CzYYnHhTDGyyksA1iraWFje98tgLnNYamtvBQ4XsVOwFCQXOVRG8QBuc3IcBhrfm1rEbB7N9IQ/d5fa4aiib6Qh+7y+1w1FCAwHhuL8mL0SVo4ZI5wxMc0kLqwKmOSOIsWOQIzyI4y3cEgKWOUWudDvwHhuL8mL0SVP+USSBcBKcTxWS6245QyZ84y7wQG32LAqD3QK3BEhwAxEsmEviGdpFkdWMjZ2GUjQni47fVyd2oJBBrpctcv8AJvMrYCPiwojDMEyLEBlzX1MKrEzZi12QZSfGbmtvDHhHJg1Vo1Vgsck75r3yQBLi+YZQTIAWGdhpaN9coHR2r5dtfwzGdcfZRV3WydqOyz8bZjC+W8SNyxxMUwyx5nOa0uWwY3K/XYfP8bihJisWQrr89floyHvcfMwB5vRXSybtuRwPiBf/ACfkvcUx/cr1kftY6YFL4/uV6yP2sdMCu9HtMo0tnHn7C8ffpPIj9aajaPeZurf1Goj79J5EfrTUbR7zN1b+o1R9r5mV7SHI3puFMbL2uMLi43KO/wA3KtkyX1aA35bKLcnx31FLpuFLzd+i8mT0w1jr0lVpZktTsZMLWlQr9JHWrv8Apnaf/kBOjYj88L8armxNrjFRCRVZQWZcr5cwMbtGb5GZd6ncTpXzium4HbYWPC5THOSJZtUgldTeeU6MqkH/AOjVcyjk+nh4KVO97luyRlStjKko1EtCvo/9OxoqV/ESf9LE+bT+7R/ESf8ASxPm0/u1xMyXcWQq15Uv+Ik/6WJ82n92pvCThGOw8VkTEo3EyZW4idMrcW2Vs+UZbGxzXFrXqVBt2IbsdKGri+Hh/mML1c3r4WoLSvc/PYjzrFfEpR2YzpmeR/m3txksstuXBu4xjb8Lc3iqxYXJdShVjUclZFSxeWqGJoTpRTu1vtx7xpd4+2k9ld4i8hfVFOLvFJ7K7xF5C+qKsH3Lg/Yqa2UuK9GZYzuoes/ty0zS2M7qHrP7ctMGpWt/u5Cp2Y8Pdna/J/4K/XyetXS2rkfk7xobDSjLILSu12jdQQW5iRqdNw1peDhzJJmZURQrMxV1kzcWgwuVDcrlkPZJJNiBktY76qdbaS4s+n4VfwQ4L0KHD7GTRYTNh+ZhnYmFQi30kJmBUANl8Vr3uADXnybG+z475O7fWPiih5baqYeQR9Ypvh1ftdigCQTHa4KrvIFmZmUKhvZmzCyljcWrR8nk7vs+JpcuYlriOSOWNTmPJjeNnGQcwzEjdpuGM2B6b6Qh+7y+1w1FE30hD93l9rhqKggMB4bi/Ji9ElHCdolwztOXCLZrxuY3BuApDggLYkak2G86CjAeG4vyYvRJWPC5M2CxC5iuZCt1RpGOay5AiDMS18nJ15WmtAaOBkkb4fNEZ2uxVjiZGllJXcSxYixBBstrXIIDBgLU+FR8udVbKcy5gDlYbmW+46nUa61D4CvIcGhmDh8zXV45YipJuQqygOVuSbkc5tYACr0k6rbMwFzlFyBcncBfefqoDDDYRI1yxoqKNyqoVdTc6DTeSa+Z7W8LxnXH2UVfTocQrjMjBh41II00Oo+sEV8x2t4XjOuPs4q6OTNtyOB8QfSL/kvcnY/uV6yP2sdMCl8f3K9ZH7WOmBXfj2mUeWzjz9hePv0nkR+tNRtHvM3Vv6jUR9+k8iP1pqNo95m6t/Uao+18zK9pDkb03Cl5u/ReTJ6YqYTcKXm79F5MnpiqXqXI8w7cuD9GMmu14CD+THWzf+RLXFV23AQfyY62b/yJa4uW1/FHiWD4a20+HudBagivP+bjXtVSxeCRtDhVh8PIY5GfOAGIWGeSwa+XlRoRrY6X5qicJeGWGkwWKRWkzNBIovh8Sou0bAXZowBqd5IAqbwq8Pm6uL+5UPao+Ym6tvVNWLDZLp1KKquTvrKvi8tVKWKeHUVa6V9O8cfeftNKv39Orf14KafeftpV+/p1b+vBVjlqXL1KbR1vg/QaXeKT2V3iLyF9UU4u8UnsrvEXkL6oo+1yfsI7KXFejMsZ3UPWf25aZpbGd1D1n9uWmala3+7kKnYhw92dn8n4/lX6+T1hXQyYKNiCyKSGzglVJDgWzAkaNYAX36Vz/wAn5/lX6+T1q6Ds2PTlrqco5Q1Yb1GurfVvqp1tpLifTsLsIcF6Evhds+TEYV44cmYlW5ZUDkOrjV0kXeo7pCPs31r4G4SaLCqs5jvckcWYyNSSbmKOJL300Tm1JrbwwhL4KZQGZiFyhCinPnUobuCoUNYnMCLA3B3Up8n1uwUyxGIZ35BOa3LYaHImmn9P2km5OI2R6b6Qh+7y+1w1FE30hD93l9rhqKEBgPDcX5MXokpfhu6dgziTirMtrSuqK1uURdnQEhVYgFlBK6kC5DGA8NxfkxeiSseFg/lJtSDl5JWPjWzEhQFj3ktmy6WPK3jfQkm/JqqDAJxWTLmaxjZDfxlwkkio996hyBpuvYbeGPByTF5OKZR83LFyjoDNxWWTLlYOF4s8jS+beK8+T7Hcdgw/OXckCNY1Uk3KooZuSL2Fze2hta1dNQEbY2y3jScNliMr5lEZD8X8zFCCC6gFrxF9Vtytx1vwGMgZMViw0jSHju6YID3uPXkKo5xzc1fWK+W7X8MxnXH2UVdLJu25HA+IPpPyXuTsf3K9ZH7WOmBS+P7lesj9rHTArvR7TKNLZx5+wvH36TyI/Wmo2j3mbq39RqI+/SeRH601G0e8zdW/qNUfa+Zle0hyN6bhS83fovJk9MVMJuFLzd+i8mT0xVL1LkeYduXB+jGaQwuBjbOWRSTJJclQTpI3OafNL4Dc/WSe0aonFSkromlOUIScXbUbMDs9RiMNxYETGZQHRUzC972zKR9WoNfRe1EvTJ/0YT4NfN8W5UxFGKMJUIZbXBvzXBHj3jnqj23xPSpvyg+FXEx2AqVqt6VkrFlyXlanhsPau222/HcjLb0DJjZg8jSnJGcziMGxEmlo1UW/C+tSdq94m6tvVNbFmd55jI7SNZBmfLewDWHJUC2/m5617V8Hm6tvVNdPDQdPDqMtaTONi6sa2O6SOptP+kOPvP20q/f06t/Xgpp95+2lX7+nVv68FbMtS4r1NCjrfB+g0u8UnsrvEXkL6opxd4pPZXeIvIX1RR9rk/YR2UuK9GZYzuoes/ty0waXxndQ9Z/blpmpWt/u5Cp2Y8PdnV/J5hmGGlLSM4MrgKwjCghu65Kg689yR9VLtwPmZ2YLAoe65QzERgmAh0PFi9uJIC2Fg3dVR+T7wV+vk9aumqp1tpLiz6fhX/DDgvQicM4y2CmCllbk2KJiHYESIQVXDFZSbj/CR9el61cBhIMGomLs2ZtZBOrkZjYlcQ7yrpzMb25hWPD3Zsc+BdZWVAGRg7syKrCRAGJVkJtfQFgCbajeNfydQFNnxqTGSGfWJldTy21zK8lz9Zcnx23DGbBQm+kIfu8vtcNRRN9IQ/d5fa4aioIDAeG4vyYvRJSXD7CSS4JxFI0ZBViUMoY5TcIBErM2Zsq5bHQmncB4bi/Ji9ElaOGqBsFKG4spl+cWSN5FZfEVV0tyspJLAAA3IGoEinydxMuCUSXz53LZuOD5mOY5xMqsG11FgNb63ud/DHhYNnojZQSx/wARKqEVkD8oA8rliw+07lNKfJ3suCLDu+HWDluVZ8OjpFIIiyoy5pJMy6sQwaxzcxuB1UkQYWYAi4NiARdSGU684IBHiIoCVsnazuk3HAZoWysY1c5rwxTjLHymuBKFsLklbjfYfPsbihJisWyhgDNflxyRnvcf+F1B5v8Aml/qOEwUcKhIkWNRuVFVV1NzyVAFfNNreF4zrj7KKujk3bcjgfEH0n5L3J2P7lesj9rHTApfH9yvWR+1jpgV349plGls48/YXj79J5EfrTUbR7zN1b+o1EffpPIj9aajaPeZurf1GqPtfMyvaQ5G9Nwpebv0XkyemKmE3CtE3fovJk9MVHqXI8w7cuD9GMGlsBufrJPaNWeJxiRjlsF+06/lv5xUzB7UZgwhiZ7u5zHkpZnLDU/U27mrBVxNOE0m9PctL8kdDCZKxWIpSlGFo6PmlaMfOVl/ZQx3+X1i+mspsfGmjuoPiuL/AJb6m4nCyvk45wAXVckelr8+Y63H/N9PwbJiQWEa/WWAY/maxqpWnJ5kbLvl/pG1LC4DDQSr1nN6dFPVu+6WjyT4iUe24hJIQxbNlyhVJJsGvYfVRjdsRPDKoJDZGAVgVJJU2tffe4tT0A+em/8Ah6rVhtiMGCUkAkIxBIBIOU6gncdB+VRmYjNbzlv0Wfrc9xrZM6aMeiqLs6c+N9StozEmh3MDcg3F+Y3H50s/f06t/XgpeXYSBiYS0R/7Scv4qd409NKti5YpVMy5wEYZo/EWiuxHNbKAd3dfVUyxEoL+aNtWlaVr80eKWTKOIbeCq5zs/lklGelbtLUuTv4Fxd4pPZXeIvIX1RW7BYxJbGNgw/1/EbxWnZPeIfIX1RW1GcZNSi7qxyKlGpRjKnUi001oas9TMsZ3UPWf25aYNL4zuoes/ty0zXta3+7kYqnZhw92dZ8nWNDYeRQHuJnblRyouraWZlAJ03C5FezcKp0YgrEQuZy65wrqjQo6R3N7q01uM1BKHkjm3fJ+P5V+uk9arEGwMMgUJh4VCtnULFGArgABlAGjWAFxrpVTrbSXE+n4XYw4L0J/DyDPs7Eof8SZQLKQSzKApzEBQSQC1xlBvcWvS/yeSjsJF5CuGYyRx5MsTsxJjXIxBUG9mvr9Q0G/h6yjZ2Iz5cpCg5+JC8qRFF2nBjXUjlMCF32NrUp8m2BiTAq0SRgszZmjfDS5srELmlwyIjWBtuuN1YzYKs30hD93l9rhqKJvpCH7vL7XDUVBAYDw3F+TF6JKx4WRq2DnV+MylQp4pDJJYsBpGoJceNbG4uDvrLAeG4vyYvRJS/DDg42PhSNZETK+c8ZFx6MAjoAY86aguGBvoUBt4hIcCoVTCIqNI+pu0sD4YltL5YXAKLpzDU3NySTVfE45IyokdFLnKuZlXMx3Kt95+oUtsTBzRQqmImEzjTjBHxVxoBdcza6am+tJ8K9ky4qLioxHkkV45S5YPxbi2VCqnQmxIuL5QARe4EFXCY1JVDROrqdAyMGXQ2Oq3GhFfNNreGYzrj7KKu72VsyRFn4xgrzNmJjN8loYoAVZ11PzIbVbAtbW1z89xuHKYnFgyM5446vlJvxcepyKo5x+X59HJztW5HBy+r4X8l7iuP7lesj9rHTFSMXDiMq55I7Z0F1Q5gTImU66aMQbfV9dbuwJukH8I1B/Ag6V1FiJ3dqcv8V7nAlk2goRU8VTWvVny9IDMffpPIj9aete1MSgilBZQSjAC4uSykCw36kgfjSi7IDSuHkkayKblrGzNKLG28cn/U+OtmK2RCkMpWNQQjEHUkHI1rE6j8KjPxEou0Utet+y/wBmR0Mm05xz605PRojBJecnf/E9O3Y9AmaRvEinX8Tpb66XkSaWWPP8yMrkZTd7fN3BPNe6/ZY76sxiwAGgtuGg/Kl5u/ReTJ6Yqh0Kk0ulno0aFo/7JhlHDUJvqlBKWn5pvPa0blZRXk+Jhh9jxJqFzN/U3KYnx3NZ4DuX6yT2jUyaXwG5+sk9o1bMaUKbSgrHLrYyvioylXm5PRrdwx3+X1i+mmaWx3+X1i+mmayLtM1ZbOPP2FYO/Tf/AA9DV5tXvE3Vt6pr2Dv032J6GrzaveJurb1TXn7HzMq28Px9EOPvP20q/f06t/Xhpp95+2lX7+nVv68Fepaly9TFR1vg/Q14jZCOwZbxvfR00N/rHPSOAxEscUZKCSMqLZO7UWFgV/xfh+dXF3j7aT2V3iLyF9UVqzwsc+9N5r8OWtamdihlap0HR4mKqwVklLWlp1S7S4Xt4Ccu2onaLlEWe5DAiwySLrzb2A384qrHIG7khhu5JB9FK7RiDmEMARxltddOLl0+ytkGASMkooUkWJGn+m6pp9OpPOaa8nq5njFSyfUpJ04zhK2hNqUdb3/K15M7vgAf5V+vk9arrbTiGW8iDOxjW7qMzqSGRddWBBBA1uDXNfJ3hCMNKTI7gyuMrZMoIbeMqg3P2/hWcvBBwqrGY1W8ykWICx4jEjEqVAGpUIFymwNyb6a12ttJcS9YXYw4L0N/DvExdjcTOJcuIJivFG0zKVVpQTEqsXX5uxFrWOulM8DIETCIELtdmZjJC2GJdmJciBgCiliSBb67m96tsgJBIFxqPqvpp+Br2sRnJM30hD93l9rhqKJvpCH7vL7XDUUAYDw3F+TF6JKrVJwHhuL8mL0SVWoAoopbaWL4mGSTeI0ZyN18ilrX/CgGa+W7X8MxnXH2UVd5svazyJNxqjPE2VhHds14o5hlB1vaULbxj664LExyzYjFPHh5yDMf8u3+XGLEE79K38BOMKt5O2g4uW6NSths2nFt3WrmT8f3K9ZH7WOmBWG0sDOEUthpwOMjGqDeZowBv5zYUyNm4jos/wCge9XaWJpXfzLzKhLJ+KzIropb9zEY+/SeRH601G0e8zdW/qNWyLAz8fKOxp78XGbZBcAtPY7+ex/I1ltTAziCYthpwBG5JKCwGQ6nXdUdYpZrWct+89vAYrPi+jlu3PuPU3Cl5u/ReTJ6YqfTZ2IsP5Wf9A/3pabAz8fEOxp75JCBkFyLw3O/muPzFHiaVl8y3byIZPxSnJ9HLfufcZml8BufrJPaNT/a3EdFn/QPepPZWDneMsMLPZnciyA6GRra3qXiaWcvmXmRHJ2KzJfxS3bmYY7/AC+sX00zWvaGBnHF3w04+dQC6DU33b99NdrsR0Wf9A96ixNK7ecvMiWT8VmRXRS37n4E+Dv032J6GrzaveJurb1TW7D4GczTAYae4CXGQaaNbnrza+AnGHmLYacARsSSgsAFNydd1R1ilmP5lv3mVYDE9NF9HK3y7nuSN77z9tKv39Orf14KoNs7EdFxH6B/vScmBn7IjHY09zHIQMguQHgud/1j8xUyxNK3aXmYqWT8UnppS1Pc+43LvFJ7K7xF5C+qKpDZ2IuP5XEfoH+9J7IwE5w8JXDTkGNSCEFiCosRruo8TSzr5y8wsn4ro2uilrW59zNeM7qHrP7ctM1qxuAnDQA4acEy6cgakRSmw18QJ/A032uxHRZ/0D/eixNK7+ZeYnk/FOMf4peT72dd8n3gr9fJ61dNXI8BMSUw86vHIhSWRjnXKNTewO69qq8HdttiVYuqqQEYZSSMsyLIo1G8BrH7KrdV3nJrvPoWGi40YJ67L0LNFFFYjOSZvpCH7vL7XDUUTfSEP3eX2uGooAwHhuL8mL0SVWqTgPDcX5MXokqtQBWLpcWO7drWVFALYTZ8cK5IkVFveygKLnebDn/2rDEYiLDKzvZAzC5A7p3IUaKLlibD8qcqbwh2UcVDxYKry0e7KXX5t1exVWUm+W2hFANBUmRSQGU5XGZedSHQ5WFwQQCOcEVrTasRlaFWu66MArWByh7FrZQcrKbXvYituCgMcSIbXVQOSCF0HMGJIH2k/bSmB2Msc+Im3vKwN7EZVEUUeTfY6w5r2HdW5tQN2LmihDTSFEFlDyNZeSGOQMx/wgyNv3Zj46zMkc3GxXV8vIlTRgM6g5HH1qwNjzMPHWnbWzBiYWibRWK30zXVXVytvrCkfjuO6luDvB/sTjPnDIZCGZmGpYCxJJJv+O4ADW1AUZsUkeQOyrmIRbkDMx3KPrr14VzByBdQQGtqFaxYA77HIt/JFS9u8Hji2UmV4wgugRV0kvcSEsDqMq2y5WHK5XK0qPEWQqTqVsSBbUixIH/1egNOH2rFIUEciMXjEyhWBJiJAEgt/hJIsdxrYFSFCeSiKCxsLKo1ZjYfiTUPYHBAYSQOJC1ozEAVtZSYmAGpsoZJCF3ASW5rtX2xgnmiZEk4vMCpJUOCrAqwIuDua4II1A3i4IG9o1kCkgMAQ63AOo1Vh4j4jXrYhQyoSAzXyjnOW2a32XH517h4sqqo/wAIC6/ULUkdmscSsrSXVAwRMoBBcKG5YOq8i9iL3Y62sAA4kCqzMAAzWzEAXOXQXPPatKzR4iNsuWWNgVO5kYaqwPMRzfXes8fAzxuqNkZlIV7XKk7mABGo+2kNhbC7EVkR2aM2KqwQFSBlaxQKuUhU0yixzEk5tAGsRtaKJ1SRwGa1hqe6NlzEaKCQQCbXIPiNMHDqXD2GYAqGsLgMVLAHxEopI/7R4qmbS2O8s0ckcgjy2BIRuMKhi2UMrqCpvbK6uOcAGqOMwolieN75XUo1t+VgVNvwNAa8FtKOfNxThsp1t/oR41NtGGh5iaBPFBxcV0S4IjQWW4jALBF/7V1sNwpfZuy3SRpJXDtkES5UyDi0JYXGZrsSxuRYaCwFa9t7C7JZGzlCgYKQLkOzROjg+NTENLa33igHlKTLG4yuNJEawPdKQHU811c6+Jj4614Xa0Ukjxo4LpcMNd6nK1r77GwNr2JF7XFZbNwfEwRR3vxaLHe1r5FC3trbduqfg9hMsuZ5AyJLJNGqoVYNPnzZ3LMGAEjAWC/XQFaPDKubKAMxzNYAXJ3k23n6614PZ0cIIiRUBNyEUKCTvNhTNFAFFFFASZvpCH7vL7XDUUTfSEP3eX2uGooBdsQ8OLnbiZnWRY8rRqrDkBwwN2BB1FMdvz0bE/tr79VOf/njNe0JJXb89GxP7a+/R2/PRsT+2vv1VooCV2/PRsT+2vv0dvz0bE/tr79VaKAldvz0bE/tr79Hb89GxP7a+/VWigJXb89GxP7a+/R2/PRsT+2vv1VooCV2/PRsT+2vv0dvz0bE/tr79VaKAldvz0bE/tr79Hb89GxP7a+/VWigJXb89GxP7a+/R2/PRsT+2vv1VooCV2/PRsT+2vv0dvz0bE/tr79VaKAldvz0bE/tr79Hb89GxP7a+/VWigJXb89GxP7a+/R2/PRsT+2vv1VooCV2/PRsT+2vv0dvz0bE/tr79VaKAldvz0bE/tr79Hb89GxP7a+/VWigJXb89GxP7a+/R2/PRsT+2vv1VooCJhZnmxiScTLGqwuhMgVbs7wsoFmJOkbV7Vrxf85q8o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data:image/jpeg;base64,/9j/4AAQSkZJRgABAQAAAQABAAD/2wCEAAkGBhQQEBIUEBQWFRUWGCAUFhYVFhUVFRcVFBgXFRQVFhUYICYeGhkjGhQVHy8gIycpLCwsFh4zNTAqNSYrLCkBCQoKDgwOGg8PGCwkHyU1NC0yLywqKSoqLCwsKTUxKi8sNCwsNSosKSwsLSwpLCksLCwsLSwsLCwpKSwsLCwsLP/AABEIANkA6AMBIgACEQEDEQH/xAAbAAADAAMBAQAAAAAAAAAAAAAABAUCAwYBB//EAEwQAAIBAgMCBg0KBAUEAgMAAAECAwARBBIhBTEGEyJBVHMUFTIzNFFylLGys9LTByM1YXF0gZGSkxYkUsNCQ6HR8FNitMKCwRdEVf/EABsBAQACAwEBAAAAAAAAAAAAAAABBgMEBQIH/8QANxEAAgECAQgIBgICAwEAAAAAAAECAxEEBRIhMTNBcYETFDJRYZGxwQYiNEKC8COhotFy4fEk/9oADAMBAAIRAxEAPwD6o7zyYmaOOZY1jVCBxQckuHJJJYeIaVt7AxXSl83X36MB4bi/Ji9ElVqgEnsDFdKXzdffo7AxXSl83X36rUUIJPYGK6Uvm6+/R2BiulL5uvv1WooCT2BiulL5uvv0dgYrpS+br79VqKAk9gYrpS+br79HYGK6Uvm6+/VaigJPYGK6Uvm6+/R2BiulL5uvv1WqZwk2q2Fw0k0cZlZbcnlWAZgpdsis2RQSzZVJspsKAw7AxXSl83X36OwMV0pfN19+o6/KCqYGPFzR5kYkO2GdJY0VCQZLuUfLpfLlzjUFbitG2PlQiw64m2HxDmF5Ir5Y1jeWCPjWQPnuBxYZ75dAjaXsCJL/AGBiulL5uvv0dgYrpS+br79SZ/lFii0xEGIibiZMQFcQksIIzLIgySHl5BcZrA3317D8o0LHKIcRxpZFWExrxrLLG8yyKoe2TJFITcgjJuuRcCr2BiulL5uvv0dgYrpS+br79c0nyuYaOHCNieRJPCs5VWSyCS4QctlZrspHJBtvbKNa6nYG2xjII51jkjWQB0EoUMVZQways2hzf6fZcDX2BiulL5uvv0dgYrpS+br79VqKEEnsDFdKXzdffo7AxXSl83X36rUUBJ7AxXSl83X36OwMV0pfN19+q1FASewMV0pfN19+jsDFdKXzdffqtRQEnsDFdKXzdffo7AxXSl83X36rUUBGwksyYpYpZVkVonk0jEZDI8SjUMbgiQ/kK8rZN9IQ/d5fa4aigDAeG4vyYvRJVapOA8NxfkxeiSq1AFFFFAFFFFAFFFFAFFFFAFLbS2emIiaOTNla2qsyMCpDKyupBVgQCCDzUzRQHMz/ACeYR4kiZHyjjCTx0oeQ4gfPGV815CxCk5idVHitW6bgPhXV1dGZXlfEOC7ayTxNh5N3MY2YW5r10FFAcu/yc4RixYSsWRkYvPKxIkhOGkY5iRnaLKC285E8VMT8BsM7lyrhjxYzLLIjL2OjxpldCGF0ldW11DG9dBRQHNn5PsJliXLIBFEIFyyyLmiXNlWTKRnAzsRmvvq5s7ALh4YoY7hIkWNQTc5Y1Crc85sBrTFFAFFFFAFFFFAFFFFAFFFFAFFFFASZvpCH7vL7XDUUTfSEP3eX2uGooAwHhuL8mL0SVWqTgPDcX5MXokqtQBRQTWIk/wBqAyovWCShhcWIPONRpUrYh5WK+8N6kdeJyzVclFiitdFYOseBNjZRWuinWPAWNlFa6KdY8BY2UVrop1jwFjZRWuinWPAWNlFa6KdY8BY2UVrop1jwFjZRWomuJi+USR1DLhVsRcXnsbHde0RrPR6StfMhcwV69Kgk6skl4nd0Vx+zOGzyzxRNAEEjFcwmz2IjeTueLW/eyN/OK6u9easp0pZs42ZNGrTrRz6cro23oqRsBvCfvD/+tUVxSm1mU3NhZgdd9h9dZU7mU3UUUUIJM30hD93l9rhqKJvpCH7vL7XDUUAYDw3F+TF6JKrVJwHhuL8mL0SVu29tbsWB5cmfKNxYINdBc6nfYWUMSSAAaAfYaVxmK4GTlYljkRVSTEMFIdiBiTibSBwwvJlmQagkcs3NyGt8FeEBxsHGmIx65bEsQSN+XOiPb7UH1XqzQETYWyHijmDARcY+ZViIPFjioouScoFy0bPutyvtqfsfYzFsV/M4gWnYaNFryI9T83vrq6jbD7rF/eG9SOsNZ2iekHaRulYn9UPw6O0jdKxP6ofh1VorSzmeiV2kbpWJ/VD8OjtI3SsT+qH4dVa8pnMEvtI3SsT+qH4dHaRulYn9UPw6q0UzmCV2jbpWJ/VD8OjtI3SsT+qH4dVaKZzBK7SN0rE/qh+HR2kbpWJ/VD8OqtFM5gldo26Vif1Q/Do7SN0rE/qh+HVWimcwSu0jdKxP6ofh0pjYUgtx2PljzXy8ZLh0va17ZkF7XH510FcTw88Iw3VzevhK2MNTdeqqd7X8DWxdfq9GVW17Dox2G/8A6h85wnu1xOyz8zHrfkDXffQa0yu8fbSmyu8ReQvqirVg8D1aT+a9/Ao+UsqdepL5M2z7767+HgUdnQl8VhVDMl5TyksGFoJzpmBHNbdz13XaR+lYn9UPw64nYnhuD61v/HxFfS64uWHbEaO4sXw99JzZD4K4IocVeSR/n3FnKEaZbtyVGpv/AKVNm4HSZY8iQhmztJayqkkjwsJIwF1yJAIxoGtbUkkm7we//Z+8P/61WrCtR3AoooFSQSZvpCH7vL7XDUUTfSEP3eX2uGooAwHhuL8mL0SVq4aM4wM5iBL5RlVWZCxzryQ66pfdmFst73W1xtwHhuL8mL0SVlwkwAxGHeEyLGZBlBdVdbqeMIMbEBxlRrqdLXvpehJO4BySnBA4iJoXztyGxD4o20seNd2OvivpWE/CiZYeOMSWV5VaMOxkIglkRiGtlUKiZ2JuD3I5iznBDZqwYREjkhlUkur4eKKGJgT/AIUiJXm3jfTsmwoGdXaGIupJVjGhZSzcYxBtcXYlj4zrvoBfZW1ndJuNADQtlbiw7XvFHOMqatfLKFsLkldN4FcenC+WOfFrAiFePLfPJPG/Kjj3qwX0emu/wmAjhXJEixre+VFCrc79FsK+a7W8LxnXf2oq28HQhXqZk1dHIyviqmGw+fSdndIpR8O8Qrx8ZHEUMiI3FiZntI6oSqi5JGa9gDeun/iOL+nEeaYz4VcBB33D/eIfbxV9TArWypQpUKijBbhkXF1cVQc6ru721JbkS/4ji/pxHmmM+FSO3OEadi4jKMQrcU9j2Li1scjWObixlsee+ldFapvCPwPFdTJ7Nq5kbXWg7LPnCKbD5ybd0jEe/VLg1j+JxiFmnZWikuoOJxFyHgynIM9rXblW0va+us+PcPsqvwR8Pj6iX18NVvx9GlHDSaivIoGS8TWnjoxlOTV3obfczrP4ji/pxHmmM+FR/EcX9OI80xnwqqWotVOuu4v5L/iOL+nEeaYz4VH8Rxf04jzTGfCqpai1LruBL/iOL+nEeaYz4VH8Rxf04jzTGfCqpai1LruBL/iOL+nEeaYz4Vcpwv2is2Iw+QSC0Ut+Mhmi3vht3Gqt93Ne34139q4rh54Rhuqm9fC1v5Oa6zD93HNyt9HU4EBd4+2k9ld4i8hfQKcXePtpPZXeIvIX0Cro+35+x84WylxXoyhs7ECPFYVmzWEpvlR3bXDzjRUBY7+YHx81d2OEkX9OI80xnwq+bYy+aGxZTxm9WZGHzcu5kIYfgeemc7/9bEedYr4lcbG5OniaudFrRo0lkyblalgsOoTTd7vRbv4nb8GdqK4xZUPpM78uKWMWsul5FGum7ePFU7D8OZHVTxaA5OOdTnDCP5iy2OmY9kAhrkHLuF7Bz5P1/lXuSTx8mrMzseUN7MSx/EmrK7Cw4y2giGVuMW0aCznew00bdr9VclxzHmvcXCnNVIqa36SfwvxQjiTjGkSEvad4jKHWPI5BBhGdbuEGYbr61nwRQ9j3BlKF24vjWlZjEGIjb575wXW2jE7riwNecK8ZDDFG+JxL4ZBILOjFczWYhGIB0IB057VR2RteLFRCXDuJIySAy3sSDY7/AK6g9is30hD93l9rhqKJvpCH7vL7XDUUIDAeG4vyYvRJUv5R3RcIrSojqJVXl4l8LbjQ0NxIisW0lIKkEFSxO6qmA8NxfkxeiStXCvDSvEhw0UUsiSKwWYuqgENGzXTnCyHQ3BGYWOlAZcFoMkJBjjibjGLJFLxygsQ3d5UtoRyQoAFqs1F4MbLfD4fJIkMblixWBpWjAsFXKZBmFlUCwAAsLVAxHBGazKircs3FSlyWg/m552fMeXeSKREJW5JFm0F6Enc18t2v4ZjOuPsoq7Tg7slooplK8QHe6InFnixxUUZIABQEvG8lrEcvUXJFcLjYCmKxYZ2kPHd04jB73Gb8hVHP4ub7b9HJu25HA+IPpPyXuaziFjeF3OVVmhZidwAnjJNd4OGuC6TH/r/tXzzH9yvWR+2jpkMa3cXk+OKnnOVrI4GAytLA0M1Qvdt67dx12I+UHDhysQkmsoYtEEKjMWAUl3XXkHcPF46n7b4dRvhcQognBaJ11EFtUYa2l3a1zEZ+ek8iP1pqNo95m6t/UateOR6Kjdt3Xsbk/iCu5qKjGzt3vXzN8e4VX4I+Hx9RL6+GqQm4VQ4O4ZpMbGFkeI8TKcyCMnu8Pp84ji2vivoNd993KH0suBzckfXw4v0Z9IoqT2ml6ZiP04P4Fe9ppemYj9OD+BVJsu8+jFWipXaaXpmI/Tg/gUdppemYj9OD+BSy7wVaKldppemYj9OD+BR2ml6ZiP04P4FLLvBVrieHnhGG6qb18LXQ9ppemYj9OD+BXKcL8G0eIw+eaSW8UtuMEIy2fDbuKjTffnvu+2+/k5LrMNO/2Oblb6OpwJS7x9tJ7K7xF5C+qKcXePtpPZXeIvIX1RV0fa5P2PnC2UuK9GZYzuoes/ty0zS2M7qHrP7ctMEVK1v93IVOzDh7s7X5PvBX6+T1q6auP+TzDMMNKTI7AyuArcWACG7oFUDXP1kjTQUhBwPmUKBGgAJCEmHjEdjATiGaNFDN81IA4HGWfXebVOttJcT6fhdjDgvQv8Ltn4iaOLsXIWSVZSsjShGVAbXWMgvZirZTpyQd4FOcGZsQ+FibGhBOyhnCK6gZhcAq5JDC9iN172pfhfs3CzYYnHhTDGyyksA1iraWFje98tgLnNYamtvBQ4XsVOwFCQXOVRG8QBuc3IcBhrfm1rEbB7N9IQ/d5fa4aiib6Qh+7y+1w1FCAwHhuL8mL0SVo4ZI5wxMc0kLqwKmOSOIsWOQIzyI4y3cEgKWOUWudDvwHhuL8mL0SVP+USSBcBKcTxWS6245QyZ84y7wQG32LAqD3QK3BEhwAxEsmEviGdpFkdWMjZ2GUjQni47fVyd2oJBBrpctcv8AJvMrYCPiwojDMEyLEBlzX1MKrEzZi12QZSfGbmtvDHhHJg1Vo1Vgsck75r3yQBLi+YZQTIAWGdhpaN9coHR2r5dtfwzGdcfZRV3WydqOyz8bZjC+W8SNyxxMUwyx5nOa0uWwY3K/XYfP8bihJisWQrr89floyHvcfMwB5vRXSybtuRwPiBf/ACfkvcUx/cr1kftY6YFL4/uV6yP2sdMCu9HtMo0tnHn7C8ffpPIj9aajaPeZurf1Goj79J5EfrTUbR7zN1b+o1R9r5mV7SHI3puFMbL2uMLi43KO/wA3KtkyX1aA35bKLcnx31FLpuFLzd+i8mT0w1jr0lVpZktTsZMLWlQr9JHWrv8Apnaf/kBOjYj88L8armxNrjFRCRVZQWZcr5cwMbtGb5GZd6ncTpXzium4HbYWPC5THOSJZtUgldTeeU6MqkH/AOjVcyjk+nh4KVO97luyRlStjKko1EtCvo/9OxoqV/ESf9LE+bT+7R/ESf8ASxPm0/u1xMyXcWQq15Uv+Ik/6WJ82n92pvCThGOw8VkTEo3EyZW4idMrcW2Vs+UZbGxzXFrXqVBt2IbsdKGri+Hh/mML1c3r4WoLSvc/PYjzrFfEpR2YzpmeR/m3txksstuXBu4xjb8Lc3iqxYXJdShVjUclZFSxeWqGJoTpRTu1vtx7xpd4+2k9ld4i8hfVFOLvFJ7K7xF5C+qKsH3Lg/Yqa2UuK9GZYzuoes/ty0zS2M7qHrP7ctMGpWt/u5Cp2Y8Pdna/J/4K/XyetXS2rkfk7xobDSjLILSu12jdQQW5iRqdNw1peDhzJJmZURQrMxV1kzcWgwuVDcrlkPZJJNiBktY76qdbaS4s+n4VfwQ4L0KHD7GTRYTNh+ZhnYmFQi30kJmBUANl8Vr3uADXnybG+z475O7fWPiih5baqYeQR9Ypvh1ftdigCQTHa4KrvIFmZmUKhvZmzCyljcWrR8nk7vs+JpcuYlriOSOWNTmPJjeNnGQcwzEjdpuGM2B6b6Qh+7y+1w1FE30hD93l9rhqKggMB4bi/Ji9ElHCdolwztOXCLZrxuY3BuApDggLYkak2G86CjAeG4vyYvRJWPC5M2CxC5iuZCt1RpGOay5AiDMS18nJ15WmtAaOBkkb4fNEZ2uxVjiZGllJXcSxYixBBstrXIIDBgLU+FR8udVbKcy5gDlYbmW+46nUa61D4CvIcGhmDh8zXV45YipJuQqygOVuSbkc5tYACr0k6rbMwFzlFyBcncBfefqoDDDYRI1yxoqKNyqoVdTc6DTeSa+Z7W8LxnXH2UVfTocQrjMjBh41II00Oo+sEV8x2t4XjOuPs4q6OTNtyOB8QfSL/kvcnY/uV6yP2sdMCl8f3K9ZH7WOmBXfj2mUeWzjz9hePv0nkR+tNRtHvM3Vv6jUR9+k8iP1pqNo95m6t/Uao+18zK9pDkb03Cl5u/ReTJ6YqYTcKXm79F5MnpiqXqXI8w7cuD9GMmu14CD+THWzf+RLXFV23AQfyY62b/yJa4uW1/FHiWD4a20+HudBagivP+bjXtVSxeCRtDhVh8PIY5GfOAGIWGeSwa+XlRoRrY6X5qicJeGWGkwWKRWkzNBIovh8Sou0bAXZowBqd5IAqbwq8Pm6uL+5UPao+Ym6tvVNWLDZLp1KKquTvrKvi8tVKWKeHUVa6V9O8cfeftNKv39Orf14KafeftpV+/p1b+vBVjlqXL1KbR1vg/QaXeKT2V3iLyF9UU4u8UnsrvEXkL6oo+1yfsI7KXFejMsZ3UPWf25aZpbGd1D1n9uWmala3+7kKnYhw92dn8n4/lX6+T1hXQyYKNiCyKSGzglVJDgWzAkaNYAX36Vz/wAn5/lX6+T1q6Ds2PTlrqco5Q1Yb1GurfVvqp1tpLifTsLsIcF6Evhds+TEYV44cmYlW5ZUDkOrjV0kXeo7pCPs31r4G4SaLCqs5jvckcWYyNSSbmKOJL300Tm1JrbwwhL4KZQGZiFyhCinPnUobuCoUNYnMCLA3B3Up8n1uwUyxGIZ35BOa3LYaHImmn9P2km5OI2R6b6Qh+7y+1w1FE30hD93l9rhqKEBgPDcX5MXokpfhu6dgziTirMtrSuqK1uURdnQEhVYgFlBK6kC5DGA8NxfkxeiSseFg/lJtSDl5JWPjWzEhQFj3ktmy6WPK3jfQkm/JqqDAJxWTLmaxjZDfxlwkkio996hyBpuvYbeGPByTF5OKZR83LFyjoDNxWWTLlYOF4s8jS+beK8+T7Hcdgw/OXckCNY1Uk3KooZuSL2Fze2hta1dNQEbY2y3jScNliMr5lEZD8X8zFCCC6gFrxF9Vtytx1vwGMgZMViw0jSHju6YID3uPXkKo5xzc1fWK+W7X8MxnXH2UVdLJu25HA+IPpPyXuTsf3K9ZH7WOmBS+P7lesj9rHTArvR7TKNLZx5+wvH36TyI/Wmo2j3mbq39RqI+/SeRH601G0e8zdW/qNUfa+Zle0hyN6bhS83fovJk9MVMJuFLzd+i8mT0xVL1LkeYduXB+jGaQwuBjbOWRSTJJclQTpI3OafNL4Dc/WSe0aonFSkromlOUIScXbUbMDs9RiMNxYETGZQHRUzC972zKR9WoNfRe1EvTJ/0YT4NfN8W5UxFGKMJUIZbXBvzXBHj3jnqj23xPSpvyg+FXEx2AqVqt6VkrFlyXlanhsPau222/HcjLb0DJjZg8jSnJGcziMGxEmlo1UW/C+tSdq94m6tvVNbFmd55jI7SNZBmfLewDWHJUC2/m5617V8Hm6tvVNdPDQdPDqMtaTONi6sa2O6SOptP+kOPvP20q/f06t/Xgpp95+2lX7+nVv68FbMtS4r1NCjrfB+g0u8UnsrvEXkL6opxd4pPZXeIvIX1RR9rk/YR2UuK9GZYzuoes/ty0waXxndQ9Z/blpmpWt/u5Cp2Y8PdnV/J5hmGGlLSM4MrgKwjCghu65Kg689yR9VLtwPmZ2YLAoe65QzERgmAh0PFi9uJIC2Fg3dVR+T7wV+vk9aumqp1tpLiz6fhX/DDgvQicM4y2CmCllbk2KJiHYESIQVXDFZSbj/CR9el61cBhIMGomLs2ZtZBOrkZjYlcQ7yrpzMb25hWPD3Zsc+BdZWVAGRg7syKrCRAGJVkJtfQFgCbajeNfydQFNnxqTGSGfWJldTy21zK8lz9Zcnx23DGbBQm+kIfu8vtcNRRN9IQ/d5fa4aioIDAeG4vyYvRJSXD7CSS4JxFI0ZBViUMoY5TcIBErM2Zsq5bHQmncB4bi/Ji9ElaOGqBsFKG4spl+cWSN5FZfEVV0tyspJLAAA3IGoEinydxMuCUSXz53LZuOD5mOY5xMqsG11FgNb63ud/DHhYNnojZQSx/wARKqEVkD8oA8rliw+07lNKfJ3suCLDu+HWDluVZ8OjpFIIiyoy5pJMy6sQwaxzcxuB1UkQYWYAi4NiARdSGU684IBHiIoCVsnazuk3HAZoWysY1c5rwxTjLHymuBKFsLklbjfYfPsbihJisWyhgDNflxyRnvcf+F1B5v8Aml/qOEwUcKhIkWNRuVFVV1NzyVAFfNNreF4zrj7KKujk3bcjgfEH0n5L3J2P7lesj9rHTApfH9yvWR+1jpgV349plGls48/YXj79J5EfrTUbR7zN1b+o1EffpPIj9aajaPeZurf1GqPtfMyvaQ5G9Nwpebv0XkyemKmE3CtE3fovJk9MVHqXI8w7cuD9GMGlsBufrJPaNWeJxiRjlsF+06/lv5xUzB7UZgwhiZ7u5zHkpZnLDU/U27mrBVxNOE0m9PctL8kdDCZKxWIpSlGFo6PmlaMfOVl/ZQx3+X1i+mspsfGmjuoPiuL/AJb6m4nCyvk45wAXVckelr8+Y63H/N9PwbJiQWEa/WWAY/maxqpWnJ5kbLvl/pG1LC4DDQSr1nN6dFPVu+6WjyT4iUe24hJIQxbNlyhVJJsGvYfVRjdsRPDKoJDZGAVgVJJU2tffe4tT0A+em/8Ah6rVhtiMGCUkAkIxBIBIOU6gncdB+VRmYjNbzlv0Wfrc9xrZM6aMeiqLs6c+N9StozEmh3MDcg3F+Y3H50s/f06t/XgpeXYSBiYS0R/7Scv4qd409NKti5YpVMy5wEYZo/EWiuxHNbKAd3dfVUyxEoL+aNtWlaVr80eKWTKOIbeCq5zs/lklGelbtLUuTv4Fxd4pPZXeIvIX1RW7BYxJbGNgw/1/EbxWnZPeIfIX1RW1GcZNSi7qxyKlGpRjKnUi001oas9TMsZ3UPWf25aYNL4zuoes/ty0zXta3+7kYqnZhw92dZ8nWNDYeRQHuJnblRyouraWZlAJ03C5FezcKp0YgrEQuZy65wrqjQo6R3N7q01uM1BKHkjm3fJ+P5V+uk9arEGwMMgUJh4VCtnULFGArgABlAGjWAFxrpVTrbSXE+n4XYw4L0J/DyDPs7Eof8SZQLKQSzKApzEBQSQC1xlBvcWvS/yeSjsJF5CuGYyRx5MsTsxJjXIxBUG9mvr9Q0G/h6yjZ2Iz5cpCg5+JC8qRFF2nBjXUjlMCF32NrUp8m2BiTAq0SRgszZmjfDS5srELmlwyIjWBtuuN1YzYKs30hD93l9rhqKJvpCH7vL7XDUVBAYDw3F+TF6JKx4WRq2DnV+MylQp4pDJJYsBpGoJceNbG4uDvrLAeG4vyYvRJS/DDg42PhSNZETK+c8ZFx6MAjoAY86aguGBvoUBt4hIcCoVTCIqNI+pu0sD4YltL5YXAKLpzDU3NySTVfE45IyokdFLnKuZlXMx3Kt95+oUtsTBzRQqmImEzjTjBHxVxoBdcza6am+tJ8K9ky4qLioxHkkV45S5YPxbi2VCqnQmxIuL5QARe4EFXCY1JVDROrqdAyMGXQ2Oq3GhFfNNreGYzrj7KKu72VsyRFn4xgrzNmJjN8loYoAVZ11PzIbVbAtbW1z89xuHKYnFgyM5446vlJvxcepyKo5x+X59HJztW5HBy+r4X8l7iuP7lesj9rHTFSMXDiMq55I7Z0F1Q5gTImU66aMQbfV9dbuwJukH8I1B/Ag6V1FiJ3dqcv8V7nAlk2goRU8VTWvVny9IDMffpPIj9aete1MSgilBZQSjAC4uSykCw36kgfjSi7IDSuHkkayKblrGzNKLG28cn/U+OtmK2RCkMpWNQQjEHUkHI1rE6j8KjPxEou0Utet+y/wBmR0Mm05xz605PRojBJecnf/E9O3Y9AmaRvEinX8Tpb66XkSaWWPP8yMrkZTd7fN3BPNe6/ZY76sxiwAGgtuGg/Kl5u/ReTJ6Yqh0Kk0ulno0aFo/7JhlHDUJvqlBKWn5pvPa0blZRXk+Jhh9jxJqFzN/U3KYnx3NZ4DuX6yT2jUyaXwG5+sk9o1bMaUKbSgrHLrYyvioylXm5PRrdwx3+X1i+mmaWx3+X1i+mmayLtM1ZbOPP2FYO/Tf/AA9DV5tXvE3Vt6pr2Dv032J6GrzaveJurb1TXn7HzMq28Px9EOPvP20q/f06t/Xhpp95+2lX7+nVv68Fepaly9TFR1vg/Q14jZCOwZbxvfR00N/rHPSOAxEscUZKCSMqLZO7UWFgV/xfh+dXF3j7aT2V3iLyF9UVqzwsc+9N5r8OWtamdihlap0HR4mKqwVklLWlp1S7S4Xt4Ccu2onaLlEWe5DAiwySLrzb2A384qrHIG7khhu5JB9FK7RiDmEMARxltddOLl0+ytkGASMkooUkWJGn+m6pp9OpPOaa8nq5njFSyfUpJ04zhK2hNqUdb3/K15M7vgAf5V+vk9arrbTiGW8iDOxjW7qMzqSGRddWBBBA1uDXNfJ3hCMNKTI7gyuMrZMoIbeMqg3P2/hWcvBBwqrGY1W8ykWICx4jEjEqVAGpUIFymwNyb6a12ttJcS9YXYw4L0N/DvExdjcTOJcuIJivFG0zKVVpQTEqsXX5uxFrWOulM8DIETCIELtdmZjJC2GJdmJciBgCiliSBb67m96tsgJBIFxqPqvpp+Br2sRnJM30hD93l9rhqKJvpCH7vL7XDUUAYDw3F+TF6JKrVJwHhuL8mL0SVWoAoopbaWL4mGSTeI0ZyN18ilrX/CgGa+W7X8MxnXH2UVd5svazyJNxqjPE2VhHds14o5hlB1vaULbxj664LExyzYjFPHh5yDMf8u3+XGLEE79K38BOMKt5O2g4uW6NSths2nFt3WrmT8f3K9ZH7WOmBWG0sDOEUthpwOMjGqDeZowBv5zYUyNm4jos/wCge9XaWJpXfzLzKhLJ+KzIropb9zEY+/SeRH601G0e8zdW/qNWyLAz8fKOxp78XGbZBcAtPY7+ex/I1ltTAziCYthpwBG5JKCwGQ6nXdUdYpZrWct+89vAYrPi+jlu3PuPU3Cl5u/ReTJ6YqfTZ2IsP5Wf9A/3pabAz8fEOxp75JCBkFyLw3O/muPzFHiaVl8y3byIZPxSnJ9HLfufcZml8BufrJPaNT/a3EdFn/QPepPZWDneMsMLPZnciyA6GRra3qXiaWcvmXmRHJ2KzJfxS3bmYY7/AC+sX00zWvaGBnHF3w04+dQC6DU33b99NdrsR0Wf9A96ixNK7ecvMiWT8VmRXRS37n4E+Dv032J6GrzaveJurb1TW7D4GczTAYae4CXGQaaNbnrza+AnGHmLYacARsSSgsAFNydd1R1ilmP5lv3mVYDE9NF9HK3y7nuSN77z9tKv39Orf14KoNs7EdFxH6B/vScmBn7IjHY09zHIQMguQHgud/1j8xUyxNK3aXmYqWT8UnppS1Pc+43LvFJ7K7xF5C+qKpDZ2IuP5XEfoH+9J7IwE5w8JXDTkGNSCEFiCosRruo8TSzr5y8wsn4ro2uilrW59zNeM7qHrP7ctM1qxuAnDQA4acEy6cgakRSmw18QJ/A032uxHRZ/0D/eixNK7+ZeYnk/FOMf4peT72dd8n3gr9fJ61dNXI8BMSUw86vHIhSWRjnXKNTewO69qq8HdttiVYuqqQEYZSSMsyLIo1G8BrH7KrdV3nJrvPoWGi40YJ67L0LNFFFYjOSZvpCH7vL7XDUUTfSEP3eX2uGooAwHhuL8mL0SVWqTgPDcX5MXokqtQBWLpcWO7drWVFALYTZ8cK5IkVFveygKLnebDn/2rDEYiLDKzvZAzC5A7p3IUaKLlibD8qcqbwh2UcVDxYKry0e7KXX5t1exVWUm+W2hFANBUmRSQGU5XGZedSHQ5WFwQQCOcEVrTasRlaFWu66MArWByh7FrZQcrKbXvYituCgMcSIbXVQOSCF0HMGJIH2k/bSmB2Msc+Im3vKwN7EZVEUUeTfY6w5r2HdW5tQN2LmihDTSFEFlDyNZeSGOQMx/wgyNv3Zj46zMkc3GxXV8vIlTRgM6g5HH1qwNjzMPHWnbWzBiYWibRWK30zXVXVytvrCkfjuO6luDvB/sTjPnDIZCGZmGpYCxJJJv+O4ADW1AUZsUkeQOyrmIRbkDMx3KPrr14VzByBdQQGtqFaxYA77HIt/JFS9u8Hji2UmV4wgugRV0kvcSEsDqMq2y5WHK5XK0qPEWQqTqVsSBbUixIH/1egNOH2rFIUEciMXjEyhWBJiJAEgt/hJIsdxrYFSFCeSiKCxsLKo1ZjYfiTUPYHBAYSQOJC1ozEAVtZSYmAGpsoZJCF3ASW5rtX2xgnmiZEk4vMCpJUOCrAqwIuDua4II1A3i4IG9o1kCkgMAQ63AOo1Vh4j4jXrYhQyoSAzXyjnOW2a32XH517h4sqqo/wAIC6/ULUkdmscSsrSXVAwRMoBBcKG5YOq8i9iL3Y62sAA4kCqzMAAzWzEAXOXQXPPatKzR4iNsuWWNgVO5kYaqwPMRzfXes8fAzxuqNkZlIV7XKk7mABGo+2kNhbC7EVkR2aM2KqwQFSBlaxQKuUhU0yixzEk5tAGsRtaKJ1SRwGa1hqe6NlzEaKCQQCbXIPiNMHDqXD2GYAqGsLgMVLAHxEopI/7R4qmbS2O8s0ckcgjy2BIRuMKhi2UMrqCpvbK6uOcAGqOMwolieN75XUo1t+VgVNvwNAa8FtKOfNxThsp1t/oR41NtGGh5iaBPFBxcV0S4IjQWW4jALBF/7V1sNwpfZuy3SRpJXDtkES5UyDi0JYXGZrsSxuRYaCwFa9t7C7JZGzlCgYKQLkOzROjg+NTENLa33igHlKTLG4yuNJEawPdKQHU811c6+Jj4614Xa0Ukjxo4LpcMNd6nK1r77GwNr2JF7XFZbNwfEwRR3vxaLHe1r5FC3trbduqfg9hMsuZ5AyJLJNGqoVYNPnzZ3LMGAEjAWC/XQFaPDKubKAMxzNYAXJ3k23n6614PZ0cIIiRUBNyEUKCTvNhTNFAFFFFASZvpCH7vL7XDUUTfSEP3eX2uGooBdsQ8OLnbiZnWRY8rRqrDkBwwN2BB1FMdvz0bE/tr79VOf/njNe0JJXb89GxP7a+/R2/PRsT+2vv1VooCV2/PRsT+2vv0dvz0bE/tr79VaKAldvz0bE/tr79Hb89GxP7a+/VWigJXb89GxP7a+/R2/PRsT+2vv1VooCV2/PRsT+2vv0dvz0bE/tr79VaKAldvz0bE/tr79Hb89GxP7a+/VWigJXb89GxP7a+/R2/PRsT+2vv1VooCV2/PRsT+2vv0dvz0bE/tr79VaKAldvz0bE/tr79Hb89GxP7a+/VWigJXb89GxP7a+/R2/PRsT+2vv1VooCV2/PRsT+2vv0dvz0bE/tr79VaKAldvz0bE/tr79Hb89GxP7a+/VWigJXb89GxP7a+/R2/PRsT+2vv1VooCJhZnmxiScTLGqwuhMgVbs7wsoFmJOkbV7Vrxf85q8o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38" y="2924944"/>
            <a:ext cx="3226494" cy="301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4865" y="548680"/>
            <a:ext cx="742863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precipitaciones</a:t>
            </a:r>
            <a:endParaRPr lang="es-ES" sz="6000" b="1" cap="all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2" y="2780928"/>
            <a:ext cx="768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Muy escasas precipitaciones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Inferiores a 350mm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SEMIÁRIDO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0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25946" y="548680"/>
            <a:ext cx="542648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vegetación</a:t>
            </a:r>
            <a:endParaRPr lang="es-ES" sz="60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20482" name="Picture 2" descr="http://1.bp.blogspot.com/-7lHDPIsqSgM/TyFAWfGYQNI/AAAAAAAAAEo/eQ0imR89D1Y/s1600/%257B10C1863A-C080-4710-A95E-3E9532E88496%257D_semi-ari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7362" y="2299890"/>
            <a:ext cx="7683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Muy poca vegetación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Acomodada al clima seco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SEMIÁRIDO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4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8572" y="692696"/>
            <a:ext cx="7741222" cy="132343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subtropical</a:t>
            </a:r>
            <a:endParaRPr lang="es-ES" sz="60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95538"/>
            <a:ext cx="3491450" cy="326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4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28114" y="548680"/>
            <a:ext cx="4822154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ubicación</a:t>
            </a:r>
            <a:endParaRPr lang="es-ES" sz="6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2" y="2299890"/>
            <a:ext cx="768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Propio del archipiélago canario</a:t>
            </a:r>
          </a:p>
        </p:txBody>
      </p:sp>
      <p:pic>
        <p:nvPicPr>
          <p:cNvPr id="24578" name="Picture 2" descr="http://www.red2000.com/spain/images/m-islas-canari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23109"/>
            <a:ext cx="52006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SUBTROPICAL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7987" y="548680"/>
            <a:ext cx="6662401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temperaturas</a:t>
            </a:r>
            <a:endParaRPr lang="es-ES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3" name="Picture 2" descr="http://bligoo.com/media/users/0/1068/images/Reflejos%20del%20Sol%20en%20el%20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367808" cy="37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3" y="2344561"/>
            <a:ext cx="4320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Humedad alta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Temperaturas altas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Temperaturas uniformes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Viento cálido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Amplitud térmica 7ºC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SUBTROPICAL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4865" y="548680"/>
            <a:ext cx="742863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precipitaciones</a:t>
            </a:r>
            <a:endParaRPr lang="es-ES" sz="6000" b="1" cap="all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2" y="2299890"/>
            <a:ext cx="768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Precipitaciones escasas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Precipitaciones orográficas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Entre 150 y 300 mm</a:t>
            </a:r>
          </a:p>
        </p:txBody>
      </p:sp>
      <p:pic>
        <p:nvPicPr>
          <p:cNvPr id="26626" name="Picture 2" descr="http://1.bp.blogspot.com/-_Rkd6Q0ILMk/TwnxtgxLVKI/AAAAAAAAAE0/Y3A3O-JW7nI/s1600/playa%2Blluv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3146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SUBTROPICAL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2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25946" y="548680"/>
            <a:ext cx="542648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vegetación</a:t>
            </a:r>
            <a:endParaRPr lang="es-ES" sz="60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2" y="2299890"/>
            <a:ext cx="768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Cardonales y </a:t>
            </a:r>
            <a:r>
              <a:rPr lang="es-ES" sz="2800" dirty="0" err="1" smtClean="0"/>
              <a:t>tabaibales</a:t>
            </a:r>
            <a:r>
              <a:rPr lang="es-ES" sz="2800" dirty="0" smtClean="0"/>
              <a:t> en zona baja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Laura silva en zona 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Pino canario en zona alta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SUBTROPICAL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4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40042" y="692696"/>
            <a:ext cx="6598281" cy="144655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Montaña</a:t>
            </a:r>
            <a:endParaRPr lang="es-ES" sz="60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28" y="2398202"/>
            <a:ext cx="3183508" cy="297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56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28114" y="548680"/>
            <a:ext cx="4822154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ubicación</a:t>
            </a:r>
            <a:endParaRPr lang="es-ES" sz="6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3" y="1779334"/>
            <a:ext cx="768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Áreas montañosas de mas de 1000m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02554"/>
            <a:ext cx="6096000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DE MONTAÑA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5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7987" y="548680"/>
            <a:ext cx="6662401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temperaturas</a:t>
            </a:r>
            <a:endParaRPr lang="es-ES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2" y="2299890"/>
            <a:ext cx="768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Inviernos largos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Temperaturas bajas</a:t>
            </a:r>
            <a:endParaRPr lang="es-E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Temperaturas inferiores a 10ºC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DE MONTAÑA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5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28114" y="548680"/>
            <a:ext cx="4822154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ubicación</a:t>
            </a:r>
            <a:endParaRPr lang="es-ES" sz="6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3" name="Picture 4" descr="http://3.bp.blogspot.com/-KkUu5a1-sQY/TWbsFSUHdlI/AAAAAAAAFdk/j2xJzc6pRAM/s1600/clima+ocea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54" y="1765637"/>
            <a:ext cx="5537673" cy="32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8892" y="5141163"/>
            <a:ext cx="7660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La fachada del litoral cantábrico y el noroeste  peninsular.</a:t>
            </a:r>
            <a:endParaRPr lang="es-ES" sz="2800" dirty="0"/>
          </a:p>
        </p:txBody>
      </p:sp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Oceánico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1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4865" y="548680"/>
            <a:ext cx="742863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precipitaciones</a:t>
            </a:r>
            <a:endParaRPr lang="es-ES" sz="6000" b="1" cap="all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30722" name="Picture 2" descr="http://1.bp.blogspot.com/-_vsbr5FGi4Q/TkPLUFKrTPI/AAAAAAAAGIg/gOWKgB0fb1Q/s1600/nieve-1600-x-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2" y="3717032"/>
            <a:ext cx="3676810" cy="27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97362" y="2299890"/>
            <a:ext cx="768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Precipitaciones abundantes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Caen en forma de nieve o lluvia</a:t>
            </a:r>
          </a:p>
          <a:p>
            <a:endParaRPr lang="es-ES" sz="28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DE MONTAÑA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1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25946" y="548680"/>
            <a:ext cx="542648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vegetación</a:t>
            </a:r>
            <a:endParaRPr lang="es-ES" sz="60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28674" name="Picture 2" descr="http://upload.wikimedia.org/wikipedia/commons/thumb/3/36/Sierra_del_Pinar_(panor%C3%A1mica).JPG/250px-Sierra_del_Pinar_(panor%C3%A1mic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95036"/>
            <a:ext cx="3389362" cy="25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7362" y="2299890"/>
            <a:ext cx="76836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Abeto y pinos negros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Hayas y brezos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Pinos, robles, hayas y encinas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Alcornoques y encinas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Brezos y arbustos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Pinos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Malojo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sz="2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DE MONTAÑA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1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577355"/>
            <a:ext cx="9144000" cy="315471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99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fin</a:t>
            </a:r>
            <a:endParaRPr lang="es-ES" sz="199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148064" y="5085184"/>
            <a:ext cx="3560440" cy="1201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JULEN GARCIA</a:t>
            </a:r>
          </a:p>
          <a:p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2º BACH A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1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7987" y="548680"/>
            <a:ext cx="6662401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temperaturas</a:t>
            </a:r>
            <a:endParaRPr lang="es-ES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7" y="2420888"/>
            <a:ext cx="69847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Inviernos suaves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Veranos frescos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Temperatura media 15ºC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Amplitud térmica menos de 12ºC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Oceánico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3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4865" y="548680"/>
            <a:ext cx="742863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precipitaciones</a:t>
            </a:r>
            <a:endParaRPr lang="es-ES" sz="6000" b="1" cap="all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48785" y="2420888"/>
            <a:ext cx="5187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Abundantes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Regulares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Superior a 900mm</a:t>
            </a:r>
            <a:endParaRPr lang="es-ES" sz="2800" dirty="0"/>
          </a:p>
        </p:txBody>
      </p:sp>
      <p:pic>
        <p:nvPicPr>
          <p:cNvPr id="9218" name="Picture 2" descr="http://1.bp.blogspot.com/-QLDwBgZ3jQ8/T4FYy7O1y2I/AAAAAAAAEfY/4sOAeBrAc8Q/s1600/N-Cubierto-lluvia-fue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83" y="2564904"/>
            <a:ext cx="4110132" cy="308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Oceánico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4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25946" y="548680"/>
            <a:ext cx="5426487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vegetación</a:t>
            </a:r>
            <a:endParaRPr lang="es-ES" sz="60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99592" y="2564904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Bosque templado oceánico: </a:t>
            </a:r>
            <a:br>
              <a:rPr lang="es-ES" sz="2800" dirty="0" smtClean="0"/>
            </a:br>
            <a:r>
              <a:rPr lang="es-ES" sz="2800" dirty="0" smtClean="0"/>
              <a:t>- roble, haya y castaño.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Bosque mixto:</a:t>
            </a:r>
            <a:br>
              <a:rPr lang="es-ES" sz="2800" dirty="0" smtClean="0"/>
            </a:br>
            <a:r>
              <a:rPr lang="es-ES" sz="2800" dirty="0" smtClean="0"/>
              <a:t>- pino, eucalipto, fresno y arces</a:t>
            </a:r>
          </a:p>
          <a:p>
            <a:endParaRPr lang="es-ES" sz="28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004048" y="2564904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El matorral atlántico:</a:t>
            </a:r>
            <a:br>
              <a:rPr lang="es-ES" sz="2800" dirty="0" smtClean="0"/>
            </a:br>
            <a:r>
              <a:rPr lang="es-ES" sz="2800" dirty="0" smtClean="0"/>
              <a:t>- brezo, tojo</a:t>
            </a:r>
            <a:br>
              <a:rPr lang="es-ES" sz="2800" dirty="0" smtClean="0"/>
            </a:br>
            <a:r>
              <a:rPr lang="es-ES" sz="2800" dirty="0" smtClean="0"/>
              <a:t>- Landas</a:t>
            </a:r>
          </a:p>
        </p:txBody>
      </p:sp>
      <p:pic>
        <p:nvPicPr>
          <p:cNvPr id="8194" name="Picture 2" descr="http://3.bp.blogspot.com/_t6b640Lx_Ww/SxTjNvvyg-I/AAAAAAAAABk/lKnKKOCjXTY/s1600/encinas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88" y="4159030"/>
            <a:ext cx="3812185" cy="24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Oceánico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293" y="692696"/>
            <a:ext cx="8683787" cy="2123658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Mediterráneo de </a:t>
            </a:r>
          </a:p>
          <a:p>
            <a:pPr algn="ctr"/>
            <a:r>
              <a:rPr lang="es-ES" sz="6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Invierno suave</a:t>
            </a:r>
            <a:endParaRPr lang="es-ES" sz="66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24738"/>
            <a:ext cx="3340524" cy="312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8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28114" y="548680"/>
            <a:ext cx="4822154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ubicación</a:t>
            </a:r>
            <a:endParaRPr lang="es-ES" sz="6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3" y="2299890"/>
            <a:ext cx="7683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Archipiélago Balear, costa de levante y sur de peninsular.</a:t>
            </a:r>
            <a:endParaRPr lang="es-ES" sz="2800" dirty="0"/>
          </a:p>
        </p:txBody>
      </p:sp>
      <p:pic>
        <p:nvPicPr>
          <p:cNvPr id="13314" name="Picture 2" descr="http://www.kalipedia.com/kalipediamedia/geografia/media/200704/10/geodescriptiva/20070410klpgeodes_66.Ees.S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50" y="3645024"/>
            <a:ext cx="3871480" cy="27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MEDITERRÁNEO DE INVIERNO SUAVE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6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7987" y="548680"/>
            <a:ext cx="6662401" cy="101566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temperaturas</a:t>
            </a:r>
            <a:endParaRPr lang="es-ES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7363" y="2299890"/>
            <a:ext cx="7683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Inviernos suaves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Veranos muy cálidos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Temperatura media superior a 15ºC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Amplitud térmica de 13ºC</a:t>
            </a:r>
            <a:endParaRPr lang="es-ES" sz="2800" dirty="0"/>
          </a:p>
        </p:txBody>
      </p:sp>
      <p:pic>
        <p:nvPicPr>
          <p:cNvPr id="15362" name="Picture 2" descr="http://www.fondosni.com/images/wallpapers/clima-caluroso-playas-de-hawaii-176_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13076"/>
            <a:ext cx="3377952" cy="25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09349" y="902622"/>
            <a:ext cx="5798678" cy="30777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99060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Jokerman" pitchFamily="82" charset="0"/>
              </a:rPr>
              <a:t>MEDITERRÁNEO DE INVIERNO SUAVE</a:t>
            </a:r>
            <a:endParaRPr lang="es-ES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8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324</Words>
  <Application>Microsoft Office PowerPoint</Application>
  <PresentationFormat>Presentación en pantalla (4:3)</PresentationFormat>
  <Paragraphs>131</Paragraphs>
  <Slides>32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Ángulos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Julen</dc:creator>
  <cp:lastModifiedBy>Mitxel</cp:lastModifiedBy>
  <cp:revision>14</cp:revision>
  <dcterms:created xsi:type="dcterms:W3CDTF">2012-11-06T14:38:36Z</dcterms:created>
  <dcterms:modified xsi:type="dcterms:W3CDTF">2013-02-23T08:57:41Z</dcterms:modified>
</cp:coreProperties>
</file>