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67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12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13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2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11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21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09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16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39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58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BB9D-2519-42B9-94AA-9C8E7968A1FA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E7C0-0442-4408-838A-9B3D14000A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9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1"/>
          </a:xfrm>
          <a:prstGeom prst="rect">
            <a:avLst/>
          </a:prstGeom>
        </p:spPr>
      </p:pic>
      <p:pic>
        <p:nvPicPr>
          <p:cNvPr id="2" name="Master and commander - 04 - The cuckold comes out of the ame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1900" y="6172200"/>
            <a:ext cx="609600" cy="609600"/>
          </a:xfrm>
          <a:prstGeom prst="rect">
            <a:avLst/>
          </a:prstGeom>
        </p:spPr>
      </p:pic>
      <p:sp>
        <p:nvSpPr>
          <p:cNvPr id="5" name="CuadroTexto 2"/>
          <p:cNvSpPr txBox="1"/>
          <p:nvPr/>
        </p:nvSpPr>
        <p:spPr>
          <a:xfrm>
            <a:off x="7047914" y="5683348"/>
            <a:ext cx="385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NEKANE GARCÍA</a:t>
            </a:r>
          </a:p>
          <a:p>
            <a:pPr algn="ctr"/>
            <a:r>
              <a:rPr lang="es-ES" b="1" dirty="0" smtClean="0"/>
              <a:t>-PAÚLES 2012-</a:t>
            </a:r>
            <a:endParaRPr lang="es-ES" b="1" dirty="0"/>
          </a:p>
        </p:txBody>
      </p:sp>
      <p:sp>
        <p:nvSpPr>
          <p:cNvPr id="6" name="CuadroTexto 2"/>
          <p:cNvSpPr txBox="1"/>
          <p:nvPr/>
        </p:nvSpPr>
        <p:spPr>
          <a:xfrm>
            <a:off x="3124863" y="2019122"/>
            <a:ext cx="3854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LOS CLIMAS DE ESPAÑA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190309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53144" y="431073"/>
            <a:ext cx="7210697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CLIMA Y VEGETACIÓN - 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  <a:t>TIEMPO ATMOSFÉRICO Y CLIMA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Tiempo atmosférico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.- La temperatura, las precipitaciones, el viento y la humedad en un lugar y en un 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momento dado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es lo que llamamos tiempo atmosférico.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Clima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.- Es el conjunto de tiempos atmosféricos que predomina   en una determinada zona de la Tierra a lo largo de los años.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 clima de un lugar está determinado por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varios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factores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 la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latitud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la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proximidad o lejanía del mar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la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altitud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y la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disposición del relieve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 clima de las diferentes zonas de la Tierra no es igual sino que varía, pudiéndose dividir el planeta en tres grandes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zonas climáticas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Zona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fría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(zonas polares).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lvl="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Zona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templada.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lvl="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Zona 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cálida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(zona intertropical).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1" y="1277616"/>
            <a:ext cx="3286805" cy="410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3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14399" y="766732"/>
            <a:ext cx="9170127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extrusionH="165100" contourW="12700" prstMaterial="legacyWireframe">
              <a:bevelT w="139700" prst="relaxedInset"/>
              <a:bevelB w="25400"/>
              <a:contourClr>
                <a:schemeClr val="accent4"/>
              </a:contourClr>
            </a:sp3d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UBICACIÓN</a:t>
            </a:r>
            <a:r>
              <a:rPr lang="es-ES" sz="2000" dirty="0" smtClean="0">
                <a:solidFill>
                  <a:schemeClr val="bg1"/>
                </a:solidFill>
              </a:rPr>
              <a:t>: Abarca la fachada del litoral cantábrico y el noroeste peninsular , en una franja que oscila entre los 70 y 150 Km de anchura </a:t>
            </a:r>
          </a:p>
          <a:p>
            <a:endParaRPr lang="es-ES" sz="2000" b="1" dirty="0">
              <a:ln w="22225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dist="38100" dir="9180000" algn="bl" rotWithShape="0">
                  <a:schemeClr val="accent4">
                    <a:alpha val="41000"/>
                  </a:schemeClr>
                </a:outerShdw>
              </a:effectLst>
            </a:endParaRPr>
          </a:p>
          <a:p>
            <a:endParaRPr lang="es-ES" sz="2000" b="1" dirty="0">
              <a:ln w="22225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dist="38100" dir="9180000" algn="bl" rotWithShape="0">
                  <a:schemeClr val="accent4">
                    <a:alpha val="41000"/>
                  </a:schemeClr>
                </a:outerShdw>
              </a:effectLst>
            </a:endParaRPr>
          </a:p>
          <a:p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TEMPERATURA</a:t>
            </a:r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: No sobrepasan los 12ºC debido al efecto termorregulador del océano que refresca las temperaturas del verano y suaviza las de invierno </a:t>
            </a:r>
          </a:p>
          <a:p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</a:p>
          <a:p>
            <a:endParaRPr lang="es-ES" sz="2000" dirty="0">
              <a:ln w="22225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  <a:p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PRECIPITACIONES</a:t>
            </a:r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: </a:t>
            </a:r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Son abundantes y regulares </a:t>
            </a:r>
          </a:p>
          <a:p>
            <a:endParaRPr lang="es-ES" sz="2000" dirty="0">
              <a:ln w="22225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  <a:p>
            <a:endParaRPr lang="es-ES" sz="2000" dirty="0">
              <a:ln w="22225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  <a:p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VEGETACIÓN </a:t>
            </a:r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: -Bosque templado: formación vegetal densa .El roble y el haya son los más abundantes aunque hay otros en menor importancia (castaño arce , avellanos)</a:t>
            </a:r>
          </a:p>
          <a:p>
            <a:pPr lvl="1"/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-Bosque mixto: Compuesto por robles, fresnos, arces, avellanos .El pino y el eucalipto han sido insertados </a:t>
            </a:r>
          </a:p>
          <a:p>
            <a:pPr lvl="1"/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-Matorral atlántico : Sustituye al bosque de robles y hayas dando lugar a matorral </a:t>
            </a:r>
            <a:r>
              <a:rPr lang="es-ES" sz="2000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denso.</a:t>
            </a:r>
            <a:endParaRPr lang="es-ES" b="1" dirty="0">
              <a:ln w="22225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>
                <a:outerShdw dist="38100" dir="9180000" algn="bl" rotWithShape="0">
                  <a:schemeClr val="accent4">
                    <a:alpha val="41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 rot="5400000">
            <a:off x="7882192" y="2661604"/>
            <a:ext cx="5327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CLIMA OCEÁNICO 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13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2000" cy="68580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1134" y="211072"/>
            <a:ext cx="1090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Clima Mediterráneo de invierno suave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80560" y="1345474"/>
            <a:ext cx="721069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UBICACIÓN</a:t>
            </a:r>
            <a:r>
              <a:rPr lang="es-ES" sz="2000" b="1" dirty="0" smtClean="0">
                <a:solidFill>
                  <a:schemeClr val="bg1"/>
                </a:solidFill>
              </a:rPr>
              <a:t>: se </a:t>
            </a:r>
            <a:r>
              <a:rPr lang="es-ES" sz="2000" b="1" dirty="0" smtClean="0">
                <a:solidFill>
                  <a:schemeClr val="bg1"/>
                </a:solidFill>
              </a:rPr>
              <a:t>localiza en el archipiélago balear , en la costa del </a:t>
            </a:r>
            <a:r>
              <a:rPr lang="es-ES" sz="2000" b="1" dirty="0" smtClean="0">
                <a:solidFill>
                  <a:schemeClr val="bg1"/>
                </a:solidFill>
              </a:rPr>
              <a:t>Levante </a:t>
            </a:r>
            <a:r>
              <a:rPr lang="es-ES" sz="2000" b="1" dirty="0" smtClean="0">
                <a:solidFill>
                  <a:schemeClr val="bg1"/>
                </a:solidFill>
              </a:rPr>
              <a:t>y en el sur peninsular .Es una estrecha franja litoral limitada por cadenas montañosas cercanas a la costa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TEMPERATURA</a:t>
            </a:r>
            <a:r>
              <a:rPr lang="es-ES" sz="2000" b="1" dirty="0" smtClean="0">
                <a:solidFill>
                  <a:schemeClr val="bg1"/>
                </a:solidFill>
              </a:rPr>
              <a:t>: inviernos </a:t>
            </a:r>
            <a:r>
              <a:rPr lang="es-ES" sz="2000" b="1" dirty="0" smtClean="0">
                <a:solidFill>
                  <a:schemeClr val="bg1"/>
                </a:solidFill>
              </a:rPr>
              <a:t>suaves .Veranos muy cálidos .Las </a:t>
            </a:r>
            <a:r>
              <a:rPr lang="es-ES" sz="2000" b="1" dirty="0" smtClean="0">
                <a:solidFill>
                  <a:schemeClr val="bg1"/>
                </a:solidFill>
              </a:rPr>
              <a:t>temperaturas </a:t>
            </a:r>
            <a:r>
              <a:rPr lang="es-ES" sz="2000" b="1" dirty="0" smtClean="0">
                <a:solidFill>
                  <a:schemeClr val="bg1"/>
                </a:solidFill>
              </a:rPr>
              <a:t>medias son superiores a 15ºC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PRECIPITACIONES</a:t>
            </a:r>
            <a:r>
              <a:rPr lang="es-ES" sz="2000" b="1" dirty="0" smtClean="0">
                <a:solidFill>
                  <a:schemeClr val="bg1"/>
                </a:solidFill>
              </a:rPr>
              <a:t>: son </a:t>
            </a:r>
            <a:r>
              <a:rPr lang="es-ES" sz="2000" b="1" dirty="0" smtClean="0">
                <a:solidFill>
                  <a:schemeClr val="bg1"/>
                </a:solidFill>
              </a:rPr>
              <a:t>escasas entre 400mm y 600mm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VEGETACIÓN</a:t>
            </a:r>
            <a:r>
              <a:rPr lang="es-ES" sz="2000" b="1" dirty="0" smtClean="0">
                <a:solidFill>
                  <a:schemeClr val="bg1"/>
                </a:solidFill>
              </a:rPr>
              <a:t>: la </a:t>
            </a:r>
            <a:r>
              <a:rPr lang="es-ES" sz="2000" b="1" dirty="0" smtClean="0">
                <a:solidFill>
                  <a:schemeClr val="bg1"/>
                </a:solidFill>
              </a:rPr>
              <a:t>agricultura y el pastoreo y las talas abusivas junto con los incendios han estado presentes </a:t>
            </a:r>
            <a:r>
              <a:rPr lang="es-ES" sz="2000" b="1" dirty="0" smtClean="0">
                <a:solidFill>
                  <a:schemeClr val="bg1"/>
                </a:solidFill>
              </a:rPr>
              <a:t>.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lvl="1"/>
            <a:r>
              <a:rPr lang="es-ES" sz="2000" b="1" dirty="0" smtClean="0">
                <a:solidFill>
                  <a:schemeClr val="bg1"/>
                </a:solidFill>
              </a:rPr>
              <a:t>Encina, alcornoque , pino carrasco , maquia , garriga etc.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71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40919" y="171883"/>
            <a:ext cx="1087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Clima Mediterráneo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Continentalizado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80114" y="1593669"/>
            <a:ext cx="73021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UBICACIÓN</a:t>
            </a:r>
            <a:r>
              <a:rPr lang="es-ES" sz="2000" b="1" dirty="0" smtClean="0">
                <a:solidFill>
                  <a:schemeClr val="bg1"/>
                </a:solidFill>
              </a:rPr>
              <a:t>: predominante </a:t>
            </a:r>
            <a:r>
              <a:rPr lang="es-ES" sz="2000" b="1" dirty="0" smtClean="0">
                <a:solidFill>
                  <a:schemeClr val="bg1"/>
                </a:solidFill>
              </a:rPr>
              <a:t>en el interior de la península ibérica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TEMPERATURA</a:t>
            </a:r>
            <a:r>
              <a:rPr lang="es-ES" sz="2000" b="1" dirty="0" smtClean="0">
                <a:solidFill>
                  <a:schemeClr val="bg1"/>
                </a:solidFill>
              </a:rPr>
              <a:t>: elevada </a:t>
            </a:r>
            <a:r>
              <a:rPr lang="es-ES" sz="2000" b="1" dirty="0" smtClean="0">
                <a:solidFill>
                  <a:schemeClr val="bg1"/>
                </a:solidFill>
              </a:rPr>
              <a:t>amplitud </a:t>
            </a:r>
            <a:r>
              <a:rPr lang="es-ES" sz="2000" b="1" dirty="0" smtClean="0">
                <a:solidFill>
                  <a:schemeClr val="bg1"/>
                </a:solidFill>
              </a:rPr>
              <a:t>térmica. Inviernos </a:t>
            </a:r>
            <a:r>
              <a:rPr lang="es-ES" sz="2000" b="1" dirty="0" smtClean="0">
                <a:solidFill>
                  <a:schemeClr val="bg1"/>
                </a:solidFill>
              </a:rPr>
              <a:t>muy fríos . Veranos calurosos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PRECIPITACIONES</a:t>
            </a:r>
            <a:r>
              <a:rPr lang="es-ES" sz="2000" b="1" dirty="0" smtClean="0">
                <a:solidFill>
                  <a:schemeClr val="bg1"/>
                </a:solidFill>
              </a:rPr>
              <a:t>: escasas: </a:t>
            </a:r>
            <a:r>
              <a:rPr lang="es-ES" sz="2000" b="1" dirty="0" smtClean="0">
                <a:solidFill>
                  <a:schemeClr val="bg1"/>
                </a:solidFill>
              </a:rPr>
              <a:t>entre 300mm y 650mm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VEGETACIÓN</a:t>
            </a:r>
            <a:r>
              <a:rPr lang="es-ES" sz="2000" b="1" dirty="0" smtClean="0">
                <a:solidFill>
                  <a:schemeClr val="bg1"/>
                </a:solidFill>
              </a:rPr>
              <a:t>: la </a:t>
            </a:r>
            <a:r>
              <a:rPr lang="es-ES" sz="2000" b="1" dirty="0" smtClean="0">
                <a:solidFill>
                  <a:schemeClr val="bg1"/>
                </a:solidFill>
              </a:rPr>
              <a:t>agricultura y el pastoreo y las talas abusivas junto con los incendios han estado presentes </a:t>
            </a:r>
            <a:r>
              <a:rPr lang="es-ES" sz="2000" b="1" dirty="0" smtClean="0">
                <a:solidFill>
                  <a:schemeClr val="bg1"/>
                </a:solidFill>
              </a:rPr>
              <a:t>.</a:t>
            </a:r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Encina, alcornoque , pino carrasco , maquia , garriga etc.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06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6569"/>
            <a:ext cx="5344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Clima de Montaña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95006" y="1580606"/>
            <a:ext cx="87390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UBICACIÓN</a:t>
            </a:r>
            <a:r>
              <a:rPr lang="es-ES" b="1" dirty="0" smtClean="0"/>
              <a:t>: corresponde </a:t>
            </a:r>
            <a:r>
              <a:rPr lang="es-ES" b="1" dirty="0" smtClean="0"/>
              <a:t>a aquellas áreas montañosas situadas por encima de 1000m en la cordillera central e ibérica se sitúa sobre 1500m y en sierra nevada a 2000m 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TEMPERATURA</a:t>
            </a:r>
            <a:r>
              <a:rPr lang="es-ES" b="1" dirty="0" smtClean="0"/>
              <a:t>: </a:t>
            </a:r>
            <a:r>
              <a:rPr lang="es-ES" b="1" dirty="0" smtClean="0">
                <a:solidFill>
                  <a:schemeClr val="bg1"/>
                </a:solidFill>
              </a:rPr>
              <a:t>temperatura </a:t>
            </a:r>
            <a:r>
              <a:rPr lang="es-ES" b="1" dirty="0" smtClean="0">
                <a:solidFill>
                  <a:schemeClr val="bg1"/>
                </a:solidFill>
              </a:rPr>
              <a:t>media inferior a 10ºC Inviernos fríos , veranos frescos 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PRECIPITACIÓN</a:t>
            </a:r>
            <a:r>
              <a:rPr lang="es-ES" b="1" dirty="0" smtClean="0"/>
              <a:t>: </a:t>
            </a:r>
            <a:r>
              <a:rPr lang="es-ES" b="1" dirty="0" smtClean="0">
                <a:solidFill>
                  <a:schemeClr val="bg1"/>
                </a:solidFill>
              </a:rPr>
              <a:t>precipitaciones </a:t>
            </a:r>
            <a:r>
              <a:rPr lang="es-ES" b="1" dirty="0" smtClean="0">
                <a:solidFill>
                  <a:schemeClr val="bg1"/>
                </a:solidFill>
              </a:rPr>
              <a:t>superiores a los 1500 mm Pueden llegar a los 2500mm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VEGETACIÓN</a:t>
            </a:r>
            <a:r>
              <a:rPr lang="es-ES" b="1" dirty="0" smtClean="0">
                <a:solidFill>
                  <a:schemeClr val="bg1"/>
                </a:solidFill>
              </a:rPr>
              <a:t>: zonas </a:t>
            </a:r>
            <a:r>
              <a:rPr lang="es-ES" b="1" dirty="0">
                <a:solidFill>
                  <a:schemeClr val="bg1"/>
                </a:solidFill>
              </a:rPr>
              <a:t>más bajas: Vegetación mixta en la que se mezclan especies de clima seco (encina y pino) con especies de clima húmedo (robles y hayas).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Montaña media: Vegetación típica del bosque atlántico (robles, castaños y hayas).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Subiendo en altitud: Bosques de coníferas (pinos y abetos).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Por encima de 2.000 m.: Matorrales y pastos de montaña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28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485392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Clima Árido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5554" y="1645920"/>
            <a:ext cx="78115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UBICACIÓN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: </a:t>
            </a:r>
            <a:r>
              <a:rPr lang="es-ES" sz="2000" b="1" dirty="0" smtClean="0">
                <a:solidFill>
                  <a:schemeClr val="bg1"/>
                </a:solidFill>
              </a:rPr>
              <a:t>abarca </a:t>
            </a:r>
            <a:r>
              <a:rPr lang="es-ES" sz="2000" b="1" dirty="0" smtClean="0">
                <a:solidFill>
                  <a:schemeClr val="bg1"/>
                </a:solidFill>
              </a:rPr>
              <a:t>el sector litoral mediterráneo , desde el sur de alicante hasta las costas granadinas , y un área reducida de la depresión del Ebro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TEMPERATURAS</a:t>
            </a:r>
            <a:r>
              <a:rPr lang="es-ES" sz="2000" b="1" dirty="0" smtClean="0">
                <a:solidFill>
                  <a:schemeClr val="bg1"/>
                </a:solidFill>
              </a:rPr>
              <a:t>: invierno </a:t>
            </a:r>
            <a:r>
              <a:rPr lang="es-ES" sz="2000" b="1" dirty="0" smtClean="0">
                <a:solidFill>
                  <a:schemeClr val="bg1"/>
                </a:solidFill>
              </a:rPr>
              <a:t>templado y verano largo y caluroso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PRECIPITACIONES</a:t>
            </a:r>
            <a:r>
              <a:rPr lang="es-ES" sz="2000" b="1" dirty="0" smtClean="0">
                <a:solidFill>
                  <a:schemeClr val="bg1"/>
                </a:solidFill>
              </a:rPr>
              <a:t>: </a:t>
            </a:r>
            <a:r>
              <a:rPr lang="es-ES" sz="2000" b="1" dirty="0" smtClean="0"/>
              <a:t>e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scasas: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inferiores a 350mm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VEGETACIÓN</a:t>
            </a:r>
            <a:r>
              <a:rPr lang="es-ES" sz="2000" b="1" dirty="0" smtClean="0">
                <a:solidFill>
                  <a:schemeClr val="bg1"/>
                </a:solidFill>
              </a:rPr>
              <a:t>: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escasa. Tierras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suelos muy pobres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1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90417" y="93506"/>
            <a:ext cx="508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Clima 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Subtropical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1337" y="1476103"/>
            <a:ext cx="80075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UBICACIÓN</a:t>
            </a:r>
            <a:r>
              <a:rPr lang="es-ES" sz="2000" b="1" dirty="0" smtClean="0">
                <a:solidFill>
                  <a:schemeClr val="bg1"/>
                </a:solidFill>
              </a:rPr>
              <a:t>: situado </a:t>
            </a:r>
            <a:r>
              <a:rPr lang="es-ES" sz="2000" b="1" dirty="0" smtClean="0">
                <a:solidFill>
                  <a:schemeClr val="bg1"/>
                </a:solidFill>
              </a:rPr>
              <a:t>entre los 28º y 29º N , muy próximo al trópico de cáncer .Islas canarias 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TEMPERATURAS</a:t>
            </a:r>
            <a:r>
              <a:rPr lang="es-ES" sz="2000" b="1" dirty="0" smtClean="0">
                <a:solidFill>
                  <a:schemeClr val="bg1"/>
                </a:solidFill>
              </a:rPr>
              <a:t>: humedad </a:t>
            </a:r>
            <a:r>
              <a:rPr lang="es-ES" sz="2000" b="1" dirty="0" smtClean="0">
                <a:solidFill>
                  <a:schemeClr val="bg1"/>
                </a:solidFill>
              </a:rPr>
              <a:t>y temperatura uniforme anualmente 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PRECIPITACIONES</a:t>
            </a:r>
            <a:r>
              <a:rPr lang="es-ES" sz="2000" b="1" dirty="0" smtClean="0">
                <a:solidFill>
                  <a:schemeClr val="bg1"/>
                </a:solidFill>
              </a:rPr>
              <a:t>: escasas. Valores </a:t>
            </a:r>
            <a:r>
              <a:rPr lang="es-ES" sz="2000" b="1" dirty="0" smtClean="0">
                <a:solidFill>
                  <a:schemeClr val="bg1"/>
                </a:solidFill>
              </a:rPr>
              <a:t>superiores a 300mm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VEGETACIÓN</a:t>
            </a:r>
            <a:r>
              <a:rPr lang="es-ES" sz="2000" b="1" dirty="0" smtClean="0">
                <a:solidFill>
                  <a:schemeClr val="bg1"/>
                </a:solidFill>
              </a:rPr>
              <a:t>: las </a:t>
            </a:r>
            <a:r>
              <a:rPr lang="es-ES" sz="2000" b="1" dirty="0" smtClean="0">
                <a:solidFill>
                  <a:schemeClr val="bg1"/>
                </a:solidFill>
              </a:rPr>
              <a:t>regiones bajas. Están dominadas por los matorrales xerófilos, plantas adaptadas a la sequedad.</a:t>
            </a:r>
          </a:p>
          <a:p>
            <a:pPr lvl="1" algn="just"/>
            <a:r>
              <a:rPr lang="es-ES" sz="2000" b="1" dirty="0" smtClean="0">
                <a:solidFill>
                  <a:schemeClr val="bg1"/>
                </a:solidFill>
              </a:rPr>
              <a:t>Las regiones de altitud media. Con precipitaciones más abundantes, la vegetación es más variada. Bosque con especies como el laurel y el acebo canarios, y el tilo (</a:t>
            </a:r>
            <a:r>
              <a:rPr lang="es-ES" sz="2000" b="1" dirty="0" err="1" smtClean="0">
                <a:solidFill>
                  <a:schemeClr val="bg1"/>
                </a:solidFill>
              </a:rPr>
              <a:t>laurisilva</a:t>
            </a:r>
            <a:r>
              <a:rPr lang="es-ES" sz="2000" b="1" dirty="0" smtClean="0">
                <a:solidFill>
                  <a:schemeClr val="bg1"/>
                </a:solidFill>
              </a:rPr>
              <a:t>) .</a:t>
            </a:r>
          </a:p>
          <a:p>
            <a:pPr lvl="1" algn="just"/>
            <a:r>
              <a:rPr lang="es-ES" sz="2000" b="1" dirty="0" smtClean="0">
                <a:solidFill>
                  <a:schemeClr val="bg1"/>
                </a:solidFill>
              </a:rPr>
              <a:t>Las regiones altas de las montañas. Se encuentra el pino canario y a partir de 2.000 m., matorrales como el codeso y la retama.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11408" y="2967335"/>
            <a:ext cx="2169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/>
                <a:pattFill prst="ltDnDiag">
                  <a:fgClr>
                    <a:schemeClr val="bg1"/>
                  </a:fgClr>
                  <a:bgClr>
                    <a:schemeClr val="tx1"/>
                  </a:bgClr>
                </a:pattFill>
                <a:effectLst/>
              </a:rPr>
              <a:t>FIN </a:t>
            </a:r>
            <a:endParaRPr lang="es-ES" sz="9600" b="1" cap="none" spc="0" dirty="0">
              <a:ln/>
              <a:pattFill prst="ltDnDiag">
                <a:fgClr>
                  <a:schemeClr val="bg1"/>
                </a:fgClr>
                <a:bgClr>
                  <a:schemeClr val="tx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50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1643 L -0.04596 0.02361 C -0.03203 0.03264 -0.01107 0.0375 0.01094 0.0375 C 0.03594 0.0375 0.05599 0.03264 0.06992 0.02361 L 0.13698 -0.016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597</Words>
  <Application>Microsoft Office PowerPoint</Application>
  <PresentationFormat>Personalizado</PresentationFormat>
  <Paragraphs>89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Nekane García</dc:creator>
  <cp:lastModifiedBy>Mitxel</cp:lastModifiedBy>
  <cp:revision>15</cp:revision>
  <dcterms:created xsi:type="dcterms:W3CDTF">2012-11-11T18:46:07Z</dcterms:created>
  <dcterms:modified xsi:type="dcterms:W3CDTF">2013-02-23T09:22:13Z</dcterms:modified>
</cp:coreProperties>
</file>